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44"/>
  </p:notesMasterIdLst>
  <p:sldIdLst>
    <p:sldId id="256" r:id="rId3"/>
    <p:sldId id="257" r:id="rId4"/>
    <p:sldId id="258" r:id="rId5"/>
    <p:sldId id="259" r:id="rId6"/>
    <p:sldId id="316" r:id="rId7"/>
    <p:sldId id="260" r:id="rId8"/>
    <p:sldId id="267" r:id="rId9"/>
    <p:sldId id="263" r:id="rId10"/>
    <p:sldId id="262" r:id="rId11"/>
    <p:sldId id="318" r:id="rId12"/>
    <p:sldId id="317" r:id="rId13"/>
    <p:sldId id="313" r:id="rId14"/>
    <p:sldId id="314" r:id="rId15"/>
    <p:sldId id="319" r:id="rId16"/>
    <p:sldId id="264" r:id="rId17"/>
    <p:sldId id="268" r:id="rId18"/>
    <p:sldId id="269" r:id="rId19"/>
    <p:sldId id="283" r:id="rId20"/>
    <p:sldId id="270" r:id="rId21"/>
    <p:sldId id="271" r:id="rId22"/>
    <p:sldId id="286" r:id="rId23"/>
    <p:sldId id="287" r:id="rId24"/>
    <p:sldId id="295" r:id="rId25"/>
    <p:sldId id="296" r:id="rId26"/>
    <p:sldId id="297" r:id="rId27"/>
    <p:sldId id="298" r:id="rId28"/>
    <p:sldId id="300" r:id="rId29"/>
    <p:sldId id="273" r:id="rId30"/>
    <p:sldId id="280" r:id="rId31"/>
    <p:sldId id="308" r:id="rId32"/>
    <p:sldId id="309" r:id="rId33"/>
    <p:sldId id="282" r:id="rId34"/>
    <p:sldId id="289" r:id="rId35"/>
    <p:sldId id="290" r:id="rId36"/>
    <p:sldId id="302" r:id="rId37"/>
    <p:sldId id="320" r:id="rId38"/>
    <p:sldId id="310" r:id="rId39"/>
    <p:sldId id="322" r:id="rId40"/>
    <p:sldId id="323" r:id="rId41"/>
    <p:sldId id="324" r:id="rId42"/>
    <p:sldId id="325" r:id="rId43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49" autoAdjust="0"/>
    <p:restoredTop sz="98545" autoAdjust="0"/>
  </p:normalViewPr>
  <p:slideViewPr>
    <p:cSldViewPr>
      <p:cViewPr varScale="1">
        <p:scale>
          <a:sx n="53" d="100"/>
          <a:sy n="53" d="100"/>
        </p:scale>
        <p:origin x="-2184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B66D4C-3F86-4F84-91E3-01435979480C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D0504C-A3D3-4986-8F7D-C43C1DCF83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8477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D0504C-A3D3-4986-8F7D-C43C1DCF83F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>
            <a:scene3d>
              <a:camera prst="perspectiveRelaxedModerately">
                <a:rot lat="19800000" lon="0" rev="0"/>
              </a:camera>
              <a:lightRig rig="threePt" dir="t"/>
            </a:scene3d>
            <a:sp3d extrusionH="57150" prstMaterial="dkEdge">
              <a:bevelT w="38100" h="38100"/>
              <a:bevelB w="82550" h="38100" prst="coolSlant"/>
            </a:sp3d>
          </a:bodyPr>
          <a:lstStyle>
            <a:lvl1pPr>
              <a:defRPr>
                <a:ln>
                  <a:gradFill>
                    <a:gsLst>
                      <a:gs pos="0">
                        <a:schemeClr val="accent1">
                          <a:lumMod val="5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:ln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  <a:alpha val="79000"/>
                      </a:schemeClr>
                    </a:gs>
                  </a:gsLst>
                  <a:lin ang="5400000" scaled="0"/>
                  <a:tileRect/>
                </a:gradFill>
                <a:effectLst>
                  <a:outerShdw blurRad="241300" dist="38100" dir="5400000" rotWithShape="0">
                    <a:schemeClr val="bg2">
                      <a:lumMod val="10000"/>
                      <a:alpha val="30000"/>
                    </a:scheme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>
            <a:scene3d>
              <a:camera prst="orthographicFront"/>
              <a:lightRig rig="threePt" dir="t"/>
            </a:scene3d>
            <a:sp3d extrusionH="57150" contourW="12700">
              <a:bevelT w="82550" h="38100" prst="coolSlant"/>
              <a:contourClr>
                <a:schemeClr val="bg2">
                  <a:lumMod val="25000"/>
                </a:schemeClr>
              </a:contourClr>
            </a:sp3d>
          </a:bodyPr>
          <a:lstStyle>
            <a:lvl1pPr marL="0" indent="0" algn="ctr">
              <a:buNone/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1286924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333741"/>
            <a:ext cx="3030141" cy="483447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6"/>
            <a:ext cx="3031331" cy="1286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3333741"/>
            <a:ext cx="3031331" cy="483447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 cstate="print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14488" y="761973"/>
            <a:ext cx="4800612" cy="11282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perspectiveRelaxedModerately">
                <a:rot lat="19800000" lon="0" rev="0"/>
              </a:camera>
              <a:lightRig rig="threePt" dir="t"/>
            </a:scene3d>
            <a:sp3d extrusionH="57150" prstMaterial="dkEdge">
              <a:bevelT w="38100" h="38100"/>
              <a:bevelB w="82550" h="38100" prst="coolSlant"/>
            </a:sp3d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0810" y="2133601"/>
            <a:ext cx="560429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AA5F26-DA64-4D27-9D2D-D1B6044C96BB}" type="datetimeFigureOut">
              <a:rPr lang="ru-RU" smtClean="0"/>
              <a:pPr/>
              <a:t>15.03.2021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xStyles>
    <p:titleStyle>
      <a:lvl1pPr algn="ctr" defTabSz="914400" rtl="0" eaLnBrk="1" latinLnBrk="0" hangingPunct="1">
        <a:spcBef>
          <a:spcPct val="0"/>
        </a:spcBef>
        <a:buNone/>
        <a:defRPr lang="ru-RU" sz="3200" kern="1200" dirty="0">
          <a:ln>
            <a:gradFill>
              <a:gsLst>
                <a:gs pos="0">
                  <a:schemeClr val="accent1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gradFill flip="none" rotWithShape="1">
            <a:gsLst>
              <a:gs pos="0">
                <a:schemeClr val="accent1">
                  <a:lumMod val="5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  <a:alpha val="79000"/>
                </a:schemeClr>
              </a:gs>
            </a:gsLst>
            <a:lin ang="5400000" scaled="0"/>
            <a:tileRect/>
          </a:gradFill>
          <a:effectLst>
            <a:outerShdw blurRad="241300" dist="38100" dir="5400000" rotWithShape="0">
              <a:schemeClr val="bg2">
                <a:lumMod val="10000"/>
                <a:alpha val="3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Blip>
          <a:blip r:embed="rId13"/>
        </a:buBlip>
        <a:defRPr sz="2800" kern="120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Tx/>
        <a:buBlip>
          <a:blip r:embed="rId13"/>
        </a:buBlip>
        <a:defRPr sz="2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Tx/>
        <a:buBlip>
          <a:blip r:embed="rId13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Tx/>
        <a:buBlip>
          <a:blip r:embed="rId13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Tx/>
        <a:buBlip>
          <a:blip r:embed="rId13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12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11" Type="http://schemas.openxmlformats.org/officeDocument/2006/relationships/image" Target="../media/image28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flipH="1">
            <a:off x="468631" y="1907703"/>
            <a:ext cx="45719" cy="1512169"/>
          </a:xfrm>
          <a:noFill/>
          <a:ln>
            <a:solidFill>
              <a:schemeClr val="bg1"/>
            </a:solidFill>
          </a:ln>
        </p:spPr>
        <p:txBody>
          <a:bodyPr/>
          <a:lstStyle/>
          <a:p>
            <a:pPr>
              <a:lnSpc>
                <a:spcPct val="150000"/>
              </a:lnSpc>
            </a:pPr>
            <a:endParaRPr lang="ru-RU" sz="800" b="1" i="1" dirty="0">
              <a:solidFill>
                <a:srgbClr val="00B0F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6712" y="179513"/>
            <a:ext cx="5544616" cy="1296144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rgbClr val="7030A0"/>
                </a:solidFill>
                <a:ea typeface="Segoe UI Black" panose="020B0A02040204020203" pitchFamily="34" charset="0"/>
                <a:cs typeface="Segoe UI Black" panose="020B0A02040204020203" pitchFamily="34" charset="0"/>
              </a:rPr>
              <a:t>Муниципальное казенное дошкольное образовательное учреждение «Детский сад№10 города Буйнакска»</a:t>
            </a:r>
            <a:endParaRPr lang="ru-RU" dirty="0">
              <a:solidFill>
                <a:srgbClr val="7030A0"/>
              </a:solidFill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24744" y="1331640"/>
            <a:ext cx="489654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err="1" smtClean="0">
                <a:solidFill>
                  <a:srgbClr val="FF0000"/>
                </a:solidFill>
                <a:latin typeface="Georgia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Портфолио</a:t>
            </a:r>
            <a:r>
              <a:rPr lang="ru-RU" sz="4000" b="1" i="1" dirty="0" smtClean="0">
                <a:solidFill>
                  <a:srgbClr val="FF0000"/>
                </a:solidFill>
                <a:latin typeface="Georgia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 воспитателя</a:t>
            </a:r>
            <a:endParaRPr lang="ru-RU" sz="4000" dirty="0">
              <a:solidFill>
                <a:srgbClr val="FF0000"/>
              </a:solidFill>
              <a:latin typeface="Georgia" pitchFamily="18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28800" y="2843809"/>
            <a:ext cx="3528391" cy="41764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2696" y="107504"/>
            <a:ext cx="5112568" cy="864096"/>
          </a:xfrm>
        </p:spPr>
        <p:txBody>
          <a:bodyPr/>
          <a:lstStyle/>
          <a:p>
            <a:pPr algn="l"/>
            <a:r>
              <a:rPr lang="ru-RU" sz="800" dirty="0" smtClean="0"/>
              <a:t>  </a:t>
            </a:r>
            <a:endParaRPr lang="ru-RU" sz="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8680" y="899593"/>
            <a:ext cx="5544616" cy="7268626"/>
          </a:xfrm>
        </p:spPr>
        <p:txBody>
          <a:bodyPr>
            <a:normAutofit fontScale="47500" lnSpcReduction="20000"/>
          </a:bodyPr>
          <a:lstStyle/>
          <a:p>
            <a:pPr algn="just">
              <a:buNone/>
            </a:pPr>
            <a:r>
              <a:rPr lang="ru-RU" b="1" i="1" u="sng" dirty="0" smtClean="0">
                <a:solidFill>
                  <a:srgbClr val="FF0000"/>
                </a:solidFill>
              </a:rPr>
              <a:t> </a:t>
            </a:r>
            <a:r>
              <a:rPr lang="ru-RU" b="1" i="1" dirty="0" smtClean="0">
                <a:solidFill>
                  <a:srgbClr val="FF0000"/>
                </a:solidFill>
              </a:rPr>
              <a:t>                                       </a:t>
            </a:r>
            <a:r>
              <a:rPr lang="ru-RU" sz="5800" b="1" i="1" dirty="0" smtClean="0">
                <a:solidFill>
                  <a:srgbClr val="FF0000"/>
                </a:solidFill>
              </a:rPr>
              <a:t>РАЗДЕЛ 5</a:t>
            </a:r>
          </a:p>
          <a:p>
            <a:pPr algn="just"/>
            <a:r>
              <a:rPr lang="ru-RU" sz="3800" b="1" i="1" u="sng" dirty="0" smtClean="0">
                <a:solidFill>
                  <a:srgbClr val="FF0000"/>
                </a:solidFill>
              </a:rPr>
              <a:t>Основная цель моей педагогической</a:t>
            </a:r>
            <a:r>
              <a:rPr lang="ru-RU" sz="3800" b="1" i="1" dirty="0" smtClean="0">
                <a:solidFill>
                  <a:srgbClr val="FF0000"/>
                </a:solidFill>
              </a:rPr>
              <a:t> </a:t>
            </a:r>
            <a:r>
              <a:rPr lang="ru-RU" sz="3800" b="1" i="1" u="sng" dirty="0" smtClean="0">
                <a:solidFill>
                  <a:srgbClr val="FF0000"/>
                </a:solidFill>
              </a:rPr>
              <a:t>деятельности</a:t>
            </a:r>
            <a:r>
              <a:rPr lang="ru-RU" sz="3800" b="1" i="1" dirty="0" smtClean="0">
                <a:solidFill>
                  <a:srgbClr val="FF0000"/>
                </a:solidFill>
              </a:rPr>
              <a:t> </a:t>
            </a:r>
            <a:r>
              <a:rPr lang="ru-RU" sz="3800" b="1" i="1" dirty="0" smtClean="0">
                <a:solidFill>
                  <a:srgbClr val="002060"/>
                </a:solidFill>
              </a:rPr>
              <a:t>– это поддержка каждого ребенка на пути его саморазвития, самоутверждения и самопознания. </a:t>
            </a:r>
          </a:p>
          <a:p>
            <a:pPr algn="just"/>
            <a:r>
              <a:rPr lang="ru-RU" sz="3800" b="1" i="1" dirty="0" smtClean="0">
                <a:solidFill>
                  <a:srgbClr val="FF0000"/>
                </a:solidFill>
              </a:rPr>
              <a:t>Задачи: </a:t>
            </a:r>
          </a:p>
          <a:p>
            <a:pPr algn="just"/>
            <a:r>
              <a:rPr lang="ru-RU" sz="3800" b="1" i="1" dirty="0" smtClean="0">
                <a:solidFill>
                  <a:srgbClr val="002060"/>
                </a:solidFill>
              </a:rPr>
              <a:t>-Помочь полноценному проживанию ребенком всех этапов детства (дошкольного возраста); </a:t>
            </a:r>
          </a:p>
          <a:p>
            <a:pPr algn="just">
              <a:buFontTx/>
              <a:buChar char="-"/>
            </a:pPr>
            <a:r>
              <a:rPr lang="ru-RU" sz="3800" b="1" i="1" dirty="0" smtClean="0">
                <a:solidFill>
                  <a:srgbClr val="002060"/>
                </a:solidFill>
              </a:rPr>
              <a:t>Помочь каждому ребёнку научиться свободно общаться со сверстниками и взрослыми;</a:t>
            </a:r>
          </a:p>
          <a:p>
            <a:pPr algn="just">
              <a:buFontTx/>
              <a:buChar char="-"/>
            </a:pPr>
            <a:r>
              <a:rPr lang="ru-RU" sz="3800" b="1" i="1" dirty="0" smtClean="0">
                <a:solidFill>
                  <a:srgbClr val="002060"/>
                </a:solidFill>
              </a:rPr>
              <a:t>Сделать образовательный процесс более увлекательным для детей; </a:t>
            </a:r>
          </a:p>
          <a:p>
            <a:pPr algn="just">
              <a:buFontTx/>
              <a:buChar char="-"/>
            </a:pPr>
            <a:r>
              <a:rPr lang="ru-RU" sz="3800" b="1" i="1" dirty="0" smtClean="0">
                <a:solidFill>
                  <a:srgbClr val="002060"/>
                </a:solidFill>
              </a:rPr>
              <a:t>Способствовать развитию и формированию у детей познавательной активности, самостоятельности, творчества; </a:t>
            </a:r>
          </a:p>
          <a:p>
            <a:pPr algn="just">
              <a:buFontTx/>
              <a:buChar char="-"/>
            </a:pPr>
            <a:r>
              <a:rPr lang="ru-RU" sz="3800" b="1" i="1" dirty="0" smtClean="0">
                <a:solidFill>
                  <a:srgbClr val="002060"/>
                </a:solidFill>
              </a:rPr>
              <a:t>умения пользоваться разными источниками информации;</a:t>
            </a:r>
          </a:p>
          <a:p>
            <a:pPr algn="just">
              <a:buFontTx/>
              <a:buChar char="-"/>
            </a:pPr>
            <a:r>
              <a:rPr lang="ru-RU" sz="3800" b="1" i="1" dirty="0" smtClean="0">
                <a:solidFill>
                  <a:srgbClr val="002060"/>
                </a:solidFill>
              </a:rPr>
              <a:t>Способствовать формированию у детей любви к учебе</a:t>
            </a:r>
          </a:p>
          <a:p>
            <a:pPr algn="just">
              <a:buFontTx/>
              <a:buChar char="-"/>
            </a:pPr>
            <a:r>
              <a:rPr lang="ru-RU" sz="3800" b="1" i="1" dirty="0" smtClean="0">
                <a:solidFill>
                  <a:srgbClr val="002060"/>
                </a:solidFill>
              </a:rPr>
              <a:t>Поддерживать инициативы детей в различных видах деятельности; </a:t>
            </a:r>
          </a:p>
          <a:p>
            <a:pPr algn="just">
              <a:buFontTx/>
              <a:buChar char="-"/>
            </a:pPr>
            <a:r>
              <a:rPr lang="ru-RU" sz="3800" b="1" i="1" dirty="0" smtClean="0">
                <a:solidFill>
                  <a:srgbClr val="002060"/>
                </a:solidFill>
              </a:rPr>
              <a:t>Активно сотрудничать с семьей; </a:t>
            </a:r>
          </a:p>
          <a:p>
            <a:pPr algn="just">
              <a:buFontTx/>
              <a:buChar char="-"/>
            </a:pPr>
            <a:r>
              <a:rPr lang="ru-RU" sz="3800" b="1" i="1" dirty="0" smtClean="0">
                <a:solidFill>
                  <a:srgbClr val="002060"/>
                </a:solidFill>
              </a:rPr>
              <a:t>Приобщать детей к социокультурным нормам, традициям семьи, общества и государства; к здоровому образу жизни</a:t>
            </a:r>
            <a:endParaRPr lang="ru-RU" sz="3800" dirty="0"/>
          </a:p>
        </p:txBody>
      </p:sp>
    </p:spTree>
    <p:extLst>
      <p:ext uri="{BB962C8B-B14F-4D97-AF65-F5344CB8AC3E}">
        <p14:creationId xmlns:p14="http://schemas.microsoft.com/office/powerpoint/2010/main" xmlns="" val="4004610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6672" y="323528"/>
            <a:ext cx="6048672" cy="864096"/>
          </a:xfrm>
        </p:spPr>
        <p:txBody>
          <a:bodyPr/>
          <a:lstStyle/>
          <a:p>
            <a:r>
              <a:rPr lang="ru-RU" sz="3600" dirty="0" smtClean="0">
                <a:solidFill>
                  <a:srgbClr val="FF0000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/>
            </a:r>
            <a:br>
              <a:rPr lang="ru-RU" sz="3600" dirty="0" smtClean="0">
                <a:solidFill>
                  <a:srgbClr val="FF0000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</a:br>
            <a:endParaRPr lang="ru-RU" sz="3600" dirty="0">
              <a:solidFill>
                <a:srgbClr val="FF0000"/>
              </a:solidFill>
              <a:effectLst/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08720" y="971600"/>
            <a:ext cx="5328592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Раздел 6</a:t>
            </a:r>
            <a:r>
              <a:rPr lang="ru-RU" sz="3600" b="1" i="1" dirty="0" smtClean="0">
                <a:solidFill>
                  <a:srgbClr val="7030A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4000" b="1" i="1" dirty="0" smtClean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Самообразование педагога </a:t>
            </a:r>
            <a:r>
              <a:rPr lang="ru-RU" sz="2400" dirty="0" smtClean="0">
                <a:solidFill>
                  <a:srgbClr val="7030A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(за 3 года)</a:t>
            </a:r>
          </a:p>
          <a:p>
            <a:pPr algn="ctr"/>
            <a:endParaRPr lang="ru-RU" sz="2800" dirty="0" smtClean="0">
              <a:solidFill>
                <a:srgbClr val="7030A0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  <a:p>
            <a:pPr algn="ctr"/>
            <a:endParaRPr lang="ru-RU" sz="2800" dirty="0" smtClean="0">
              <a:solidFill>
                <a:srgbClr val="7030A0"/>
              </a:solidFill>
            </a:endParaRPr>
          </a:p>
          <a:p>
            <a:pPr algn="ctr"/>
            <a:endParaRPr lang="ru-RU" sz="2800" dirty="0" smtClean="0">
              <a:solidFill>
                <a:srgbClr val="7030A0"/>
              </a:solidFill>
            </a:endParaRPr>
          </a:p>
          <a:p>
            <a:pPr algn="ctr"/>
            <a:endParaRPr lang="ru-RU" sz="2800" dirty="0" smtClean="0">
              <a:solidFill>
                <a:srgbClr val="7030A0"/>
              </a:solidFill>
            </a:endParaRPr>
          </a:p>
          <a:p>
            <a:pPr algn="ctr"/>
            <a:endParaRPr lang="ru-RU" sz="2800" dirty="0" smtClean="0">
              <a:solidFill>
                <a:srgbClr val="7030A0"/>
              </a:solidFill>
            </a:endParaRPr>
          </a:p>
          <a:p>
            <a:pPr algn="ctr"/>
            <a:endParaRPr lang="ru-RU" sz="2800" dirty="0" smtClean="0">
              <a:solidFill>
                <a:srgbClr val="7030A0"/>
              </a:solidFill>
            </a:endParaRPr>
          </a:p>
          <a:p>
            <a:pPr algn="ctr"/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00808" y="2987824"/>
            <a:ext cx="32403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7030A0"/>
                </a:solidFill>
              </a:rPr>
              <a:t>                 </a:t>
            </a:r>
            <a:r>
              <a:rPr lang="ru-RU" sz="2800" b="1" i="1" dirty="0" smtClean="0">
                <a:solidFill>
                  <a:srgbClr val="FF0000"/>
                </a:solidFill>
              </a:rPr>
              <a:t>Темы</a:t>
            </a:r>
          </a:p>
          <a:p>
            <a:r>
              <a:rPr lang="ru-RU" sz="2000" b="1" i="1" dirty="0" smtClean="0">
                <a:solidFill>
                  <a:srgbClr val="7030A0"/>
                </a:solidFill>
              </a:rPr>
              <a:t> 1. Развитие творческого воображения у детей̆ дошкольного возраста</a:t>
            </a:r>
            <a:r>
              <a:rPr lang="ru-RU" b="1" dirty="0" smtClean="0">
                <a:solidFill>
                  <a:srgbClr val="7030A0"/>
                </a:solidFill>
              </a:rPr>
              <a:t>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14500" y="4860032"/>
            <a:ext cx="3429000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7030A0"/>
                </a:solidFill>
              </a:rPr>
              <a:t>2. Технология ТРИЗ в детском саду.</a:t>
            </a:r>
          </a:p>
          <a:p>
            <a:endParaRPr lang="ru-RU" sz="2000" b="1" i="1" dirty="0" smtClean="0"/>
          </a:p>
          <a:p>
            <a:r>
              <a:rPr lang="ru-RU" sz="2000" b="1" i="1" dirty="0" smtClean="0">
                <a:solidFill>
                  <a:srgbClr val="7030A0"/>
                </a:solidFill>
              </a:rPr>
              <a:t>3. «Театрализованная деятельность» 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02940" y="8100392"/>
            <a:ext cx="2438028" cy="220670"/>
          </a:xfrm>
        </p:spPr>
        <p:txBody>
          <a:bodyPr>
            <a:noAutofit/>
          </a:bodyPr>
          <a:lstStyle/>
          <a:p>
            <a:endParaRPr lang="ru-RU" sz="1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0648" y="369332"/>
            <a:ext cx="64087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i="1" dirty="0" smtClean="0">
              <a:solidFill>
                <a:srgbClr val="FF0000"/>
              </a:solidFill>
            </a:endParaRPr>
          </a:p>
          <a:p>
            <a:pPr algn="ctr"/>
            <a:endParaRPr lang="ru-RU" sz="3200" b="1" i="1" dirty="0" smtClean="0">
              <a:solidFill>
                <a:srgbClr val="FF0000"/>
              </a:solidFill>
            </a:endParaRPr>
          </a:p>
          <a:p>
            <a:pPr algn="ctr"/>
            <a:endParaRPr lang="ru-RU" sz="3200" b="1" i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4664" y="954106"/>
            <a:ext cx="576064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sz="2400" b="1" i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2400" b="1" i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24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4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B050"/>
                </a:solidFill>
              </a:rPr>
              <a:t> 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36712" y="971600"/>
            <a:ext cx="511256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</a:rPr>
              <a:t>«… Быть может, труд наш с виду неприметен, </a:t>
            </a:r>
          </a:p>
          <a:p>
            <a:pPr algn="ctr"/>
            <a:r>
              <a:rPr lang="ru-RU" sz="2800" b="1" i="1" dirty="0" smtClean="0">
                <a:solidFill>
                  <a:srgbClr val="002060"/>
                </a:solidFill>
              </a:rPr>
              <a:t>но лишь одно я знаю – малыши, </a:t>
            </a:r>
          </a:p>
          <a:p>
            <a:pPr algn="ctr"/>
            <a:r>
              <a:rPr lang="ru-RU" sz="2800" b="1" i="1" dirty="0" smtClean="0">
                <a:solidFill>
                  <a:srgbClr val="002060"/>
                </a:solidFill>
              </a:rPr>
              <a:t>спешат к нам в сад, с утра торопят маму</a:t>
            </a:r>
          </a:p>
          <a:p>
            <a:pPr algn="ctr"/>
            <a:r>
              <a:rPr lang="ru-RU" sz="2800" b="1" i="1" dirty="0" smtClean="0">
                <a:solidFill>
                  <a:srgbClr val="002060"/>
                </a:solidFill>
              </a:rPr>
              <a:t> - давай быстрее, мама, побежим! </a:t>
            </a:r>
          </a:p>
          <a:p>
            <a:pPr algn="ctr"/>
            <a:r>
              <a:rPr lang="ru-RU" sz="2800" b="1" i="1" dirty="0" smtClean="0">
                <a:solidFill>
                  <a:srgbClr val="002060"/>
                </a:solidFill>
              </a:rPr>
              <a:t>Наверное – это вот и есть ответ – ценнее нашего труда на свете нет!»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3645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000" b="-5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692696" y="755576"/>
            <a:ext cx="72008" cy="45719"/>
          </a:xfrm>
        </p:spPr>
        <p:txBody>
          <a:bodyPr/>
          <a:lstStyle/>
          <a:p>
            <a:endParaRPr lang="ru-RU" dirty="0"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64704" y="683568"/>
            <a:ext cx="5544616" cy="799288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200" b="1" i="1" dirty="0" smtClean="0">
                <a:solidFill>
                  <a:srgbClr val="FF0000"/>
                </a:solidFill>
              </a:rPr>
              <a:t> </a:t>
            </a:r>
            <a:r>
              <a:rPr lang="ru-RU" sz="3200" b="1" i="1" dirty="0" smtClean="0">
                <a:solidFill>
                  <a:srgbClr val="FF0000"/>
                </a:solidFill>
              </a:rPr>
              <a:t>                 РАЗДЕЛ 7</a:t>
            </a:r>
          </a:p>
          <a:p>
            <a:pPr>
              <a:buNone/>
            </a:pPr>
            <a:r>
              <a:rPr lang="ru-RU" sz="1200" dirty="0" smtClean="0"/>
              <a:t>                                                   </a:t>
            </a:r>
            <a:r>
              <a:rPr lang="ru-RU" b="1" i="1" dirty="0" smtClean="0">
                <a:solidFill>
                  <a:srgbClr val="FF0000"/>
                </a:solidFill>
              </a:rPr>
              <a:t>ЭССЕ   </a:t>
            </a:r>
          </a:p>
          <a:p>
            <a:pPr>
              <a:buNone/>
            </a:pPr>
            <a:r>
              <a:rPr lang="ru-RU" sz="2000" b="1" i="1" dirty="0" smtClean="0"/>
              <a:t>     </a:t>
            </a:r>
            <a:r>
              <a:rPr lang="ru-RU" sz="2000" b="1" i="1" dirty="0" smtClean="0">
                <a:solidFill>
                  <a:srgbClr val="FF0000"/>
                </a:solidFill>
              </a:rPr>
              <a:t>«Моя профессия — воспитатель» </a:t>
            </a:r>
            <a:r>
              <a:rPr lang="ru-RU" sz="2000" b="1" i="1" dirty="0" smtClean="0"/>
              <a:t>  </a:t>
            </a:r>
            <a:r>
              <a:rPr lang="ru-RU" sz="1200" dirty="0" smtClean="0"/>
              <a:t>  </a:t>
            </a:r>
          </a:p>
          <a:p>
            <a:pPr>
              <a:buNone/>
            </a:pPr>
            <a:r>
              <a:rPr lang="ru-RU" sz="1600" b="1" i="1" dirty="0" smtClean="0">
                <a:solidFill>
                  <a:srgbClr val="7030A0"/>
                </a:solidFill>
              </a:rPr>
              <a:t>       На свете есть тысячи профессий, все они нужные и интересные. Но каждый человек    должен избрать ту, которая наиболее соответствует его природным способностям, то есть, найти свое призвание.  Работая воспитателем и думаю, что это не просто моя профессия, но и мое призвание, мой образ жизни. Эта профессия заставляет меня забывать все проблемы и огорчения, ощущать себя всегда здоровой, энергичной и всегда находиться в мире сказочного детства. </a:t>
            </a:r>
          </a:p>
          <a:p>
            <a:pPr>
              <a:buNone/>
            </a:pPr>
            <a:r>
              <a:rPr lang="ru-RU" sz="1600" b="1" i="1" dirty="0" smtClean="0">
                <a:solidFill>
                  <a:srgbClr val="7030A0"/>
                </a:solidFill>
              </a:rPr>
              <a:t>       Каждый день, приходя на работу, я радуюсь, когда вижу своих воспитанников, которые спешат поделиться своими радостями и бедами. Я вижу их глаза, ловящие моё слово, мой взгляд, мои жесты; глаза, готовые вместить в себя целый мир. Глядя в эти глаза, ты понимаешь, что нужна им.     Работая с детьми, я не перестаю удивляться, насколько же они все разные: непредсказуемые, интересные, забавные, удивительно умные, умеющие своими рассуждениями, поступками поставить задачу передо мной или любым взрослым.  </a:t>
            </a:r>
          </a:p>
          <a:p>
            <a:pPr>
              <a:buNone/>
            </a:pPr>
            <a:r>
              <a:rPr lang="ru-RU" sz="1600" b="1" i="1" dirty="0" smtClean="0">
                <a:solidFill>
                  <a:srgbClr val="7030A0"/>
                </a:solidFill>
              </a:rPr>
              <a:t>           </a:t>
            </a:r>
          </a:p>
          <a:p>
            <a:pPr>
              <a:buNone/>
            </a:pPr>
            <a:r>
              <a:rPr lang="ru-RU" sz="1600" b="1" i="1" dirty="0" smtClean="0"/>
              <a:t> </a:t>
            </a:r>
            <a:endParaRPr lang="ru-RU" sz="1600" b="1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04664" y="954108"/>
            <a:ext cx="59766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037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692696" y="755576"/>
            <a:ext cx="72008" cy="45719"/>
          </a:xfrm>
        </p:spPr>
        <p:txBody>
          <a:bodyPr/>
          <a:lstStyle/>
          <a:p>
            <a:endParaRPr lang="ru-RU" dirty="0"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64704" y="683568"/>
            <a:ext cx="5544616" cy="799288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200" b="1" i="1" dirty="0" smtClean="0">
                <a:solidFill>
                  <a:srgbClr val="FF0000"/>
                </a:solidFill>
              </a:rPr>
              <a:t> </a:t>
            </a:r>
            <a:r>
              <a:rPr lang="ru-RU" sz="3200" b="1" i="1" dirty="0" smtClean="0">
                <a:solidFill>
                  <a:srgbClr val="FF0000"/>
                </a:solidFill>
              </a:rPr>
              <a:t>                 </a:t>
            </a:r>
            <a:endParaRPr lang="ru-RU" sz="1600" b="1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04664" y="954108"/>
            <a:ext cx="59766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80728" y="755576"/>
            <a:ext cx="5040560" cy="11172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solidFill>
                  <a:srgbClr val="7030A0"/>
                </a:solidFill>
              </a:rPr>
              <a:t>Для успешного овладения профессией человек должен быть:  внимательным, ответственным,  отзывчивым,  тактичным, общительным, терпеливым, любить детей, уметь контролировать своё поведение и эмоции.    Самое главное в нашей профессии – любить детей, любить просто так, ни за что, отдавать им свое сердце.  А еще мои детки умеют делать замечательные комплименты, от этого сразу поднимается настроение. И все это искренне, непосредственно. А в ответ они ждут моей улыбки и ответного «спасибо».  </a:t>
            </a:r>
          </a:p>
          <a:p>
            <a:r>
              <a:rPr lang="ru-RU" sz="1600" b="1" i="1" dirty="0" smtClean="0">
                <a:solidFill>
                  <a:srgbClr val="7030A0"/>
                </a:solidFill>
              </a:rPr>
              <a:t>Любовь детей – это высшая награда для воспитателя.    </a:t>
            </a:r>
            <a:r>
              <a:rPr lang="ru-RU" sz="1600" dirty="0" smtClean="0"/>
              <a:t> </a:t>
            </a:r>
          </a:p>
          <a:p>
            <a:r>
              <a:rPr lang="ru-RU" sz="1600" dirty="0" smtClean="0"/>
              <a:t> </a:t>
            </a:r>
            <a:r>
              <a:rPr lang="ru-RU" sz="1600" b="1" i="1" dirty="0" smtClean="0">
                <a:solidFill>
                  <a:srgbClr val="7030A0"/>
                </a:solidFill>
              </a:rPr>
              <a:t>Каждый день открывать для себя новое в своих детях и в себе, быть готовым учиться вместе с ними, у них, помогать поддерживать, сопереживать успехам и неудачам своих детей, находить радость в общении с детьми, думать о них, вселять в них уверенность в своих силах.     Ты видишь улыбки детей и счастливые лица их родителей. И хочется верить, что отдавая частицу себя, вкладывая частицу своей души и своего сердца в каждого ребёнка, я делаю этот мир добрее и лучше… 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9037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670" y="761974"/>
            <a:ext cx="6066674" cy="4871274"/>
          </a:xfrm>
        </p:spPr>
        <p:txBody>
          <a:bodyPr/>
          <a:lstStyle/>
          <a:p>
            <a:r>
              <a:rPr lang="ru-RU" sz="7200" dirty="0" smtClean="0">
                <a:solidFill>
                  <a:srgbClr val="FF0000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Раздел 8</a:t>
            </a:r>
            <a:r>
              <a:rPr lang="ru-RU" sz="7200" dirty="0" smtClean="0">
                <a:effectLst/>
              </a:rPr>
              <a:t/>
            </a:r>
            <a:br>
              <a:rPr lang="ru-RU" sz="7200" dirty="0" smtClean="0">
                <a:effectLst/>
              </a:rPr>
            </a:br>
            <a:r>
              <a:rPr lang="ru-RU" sz="2400" dirty="0"/>
              <a:t>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908720" y="3563888"/>
            <a:ext cx="518457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>
                <a:solidFill>
                  <a:srgbClr val="7030A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Награды и достижения педагога и воспитанников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2696" y="1"/>
            <a:ext cx="648072" cy="611559"/>
          </a:xfrm>
        </p:spPr>
        <p:txBody>
          <a:bodyPr/>
          <a:lstStyle/>
          <a:p>
            <a:endParaRPr lang="ru-RU" sz="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20688" y="1547664"/>
            <a:ext cx="2541056" cy="367240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212976" y="1475656"/>
            <a:ext cx="2736304" cy="3806592"/>
          </a:xfrm>
        </p:spPr>
      </p:pic>
      <p:sp>
        <p:nvSpPr>
          <p:cNvPr id="3" name="TextBox 2"/>
          <p:cNvSpPr txBox="1"/>
          <p:nvPr/>
        </p:nvSpPr>
        <p:spPr>
          <a:xfrm>
            <a:off x="1340768" y="0"/>
            <a:ext cx="41044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>
                <a:solidFill>
                  <a:srgbClr val="0070C0"/>
                </a:solidFill>
              </a:rPr>
              <a:t>Мои достижения </a:t>
            </a:r>
          </a:p>
        </p:txBody>
      </p:sp>
      <p:pic>
        <p:nvPicPr>
          <p:cNvPr id="7" name="Объект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32856" y="5423261"/>
            <a:ext cx="2736304" cy="36348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8" y="467459"/>
            <a:ext cx="4800612" cy="112821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04664" y="467544"/>
            <a:ext cx="2826782" cy="402737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501008" y="611560"/>
            <a:ext cx="3024336" cy="4094691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6792" y="4932040"/>
            <a:ext cx="3456384" cy="27363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33850" y="179512"/>
            <a:ext cx="3005924" cy="4464496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542297" y="251520"/>
            <a:ext cx="3022234" cy="4361014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44824" y="4860032"/>
            <a:ext cx="3168352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87795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0648" y="107504"/>
            <a:ext cx="648072" cy="720080"/>
          </a:xfrm>
        </p:spPr>
        <p:txBody>
          <a:bodyPr/>
          <a:lstStyle/>
          <a:p>
            <a:endParaRPr lang="ru-RU" sz="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2287327" y="2339752"/>
            <a:ext cx="2283346" cy="3816423"/>
          </a:xfrm>
        </p:spPr>
      </p:pic>
      <p:sp>
        <p:nvSpPr>
          <p:cNvPr id="3" name="TextBox 2"/>
          <p:cNvSpPr txBox="1"/>
          <p:nvPr/>
        </p:nvSpPr>
        <p:spPr>
          <a:xfrm>
            <a:off x="1484784" y="251520"/>
            <a:ext cx="41764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>
                <a:solidFill>
                  <a:srgbClr val="0070C0"/>
                </a:solidFill>
              </a:rPr>
              <a:t>Достижения моих воспитанников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2696" y="1"/>
            <a:ext cx="5112568" cy="1115615"/>
          </a:xfrm>
        </p:spPr>
        <p:txBody>
          <a:bodyPr/>
          <a:lstStyle/>
          <a:p>
            <a:r>
              <a:rPr lang="ru-RU" sz="5400" dirty="0" smtClean="0">
                <a:solidFill>
                  <a:srgbClr val="FF0000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Содержание</a:t>
            </a:r>
            <a:endParaRPr lang="ru-RU" sz="5400" dirty="0">
              <a:solidFill>
                <a:srgbClr val="FF0000"/>
              </a:solidFill>
              <a:effectLst/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0810" y="1115617"/>
            <a:ext cx="5398510" cy="705260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Раздел 1.</a:t>
            </a:r>
            <a:r>
              <a:rPr lang="ru-RU" b="1" dirty="0" smtClean="0"/>
              <a:t> </a:t>
            </a:r>
            <a:r>
              <a:rPr lang="ru-RU" b="1" dirty="0" smtClean="0">
                <a:solidFill>
                  <a:srgbClr val="7030A0"/>
                </a:solidFill>
              </a:rPr>
              <a:t>Общие сведения о    педагоге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Раздел 2. </a:t>
            </a:r>
            <a:r>
              <a:rPr lang="ru-RU" b="1" dirty="0" smtClean="0">
                <a:solidFill>
                  <a:srgbClr val="7030A0"/>
                </a:solidFill>
              </a:rPr>
              <a:t>Мое профессиональное Кредо 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Раздел 3. </a:t>
            </a:r>
            <a:r>
              <a:rPr lang="ru-RU" b="1" dirty="0" smtClean="0">
                <a:solidFill>
                  <a:srgbClr val="7030A0"/>
                </a:solidFill>
              </a:rPr>
              <a:t>Образование  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Раздел 4. </a:t>
            </a:r>
            <a:r>
              <a:rPr lang="ru-RU" b="1" dirty="0" smtClean="0">
                <a:solidFill>
                  <a:srgbClr val="7030A0"/>
                </a:solidFill>
              </a:rPr>
              <a:t>Сведение об аттестации 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Раздел 5.</a:t>
            </a:r>
            <a:r>
              <a:rPr lang="ru-RU" b="1" dirty="0" smtClean="0">
                <a:solidFill>
                  <a:srgbClr val="7030A0"/>
                </a:solidFill>
              </a:rPr>
              <a:t> Основная цель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 Раздел 6.</a:t>
            </a:r>
            <a:r>
              <a:rPr lang="ru-RU" b="1" dirty="0" smtClean="0"/>
              <a:t> </a:t>
            </a:r>
            <a:r>
              <a:rPr lang="ru-RU" b="1" dirty="0" smtClean="0">
                <a:solidFill>
                  <a:srgbClr val="7030A0"/>
                </a:solidFill>
              </a:rPr>
              <a:t>Самообразование педагога 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Раздел 7. . </a:t>
            </a:r>
            <a:r>
              <a:rPr lang="ru-RU" b="1" dirty="0" smtClean="0">
                <a:solidFill>
                  <a:srgbClr val="7030A0"/>
                </a:solidFill>
              </a:rPr>
              <a:t>Эссе 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Раздел 8.</a:t>
            </a:r>
            <a:r>
              <a:rPr lang="ru-RU" b="1" dirty="0" smtClean="0"/>
              <a:t> </a:t>
            </a:r>
            <a:r>
              <a:rPr lang="ru-RU" b="1" dirty="0" smtClean="0">
                <a:solidFill>
                  <a:srgbClr val="7030A0"/>
                </a:solidFill>
              </a:rPr>
              <a:t>Награды и достижения педагога и воспитанников 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Раздел 9. </a:t>
            </a:r>
            <a:r>
              <a:rPr lang="ru-RU" b="1" dirty="0" smtClean="0">
                <a:solidFill>
                  <a:srgbClr val="7030A0"/>
                </a:solidFill>
              </a:rPr>
              <a:t>Результаты педагогической деятельности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Раздел 10. </a:t>
            </a:r>
            <a:r>
              <a:rPr lang="ru-RU" b="1" dirty="0" smtClean="0">
                <a:solidFill>
                  <a:srgbClr val="7030A0"/>
                </a:solidFill>
              </a:rPr>
              <a:t>Участие в методической работе детского сада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Раздел 11. </a:t>
            </a:r>
            <a:r>
              <a:rPr lang="ru-RU" b="1" dirty="0" smtClean="0">
                <a:solidFill>
                  <a:srgbClr val="7030A0"/>
                </a:solidFill>
              </a:rPr>
              <a:t>Фотоматериалы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 Раздел 12. </a:t>
            </a:r>
            <a:r>
              <a:rPr lang="ru-RU" b="1" dirty="0" smtClean="0">
                <a:solidFill>
                  <a:srgbClr val="7030A0"/>
                </a:solidFill>
              </a:rPr>
              <a:t>Дополнительно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0"/>
            <a:ext cx="5722962" cy="4788024"/>
          </a:xfrm>
        </p:spPr>
        <p:txBody>
          <a:bodyPr vert="horz"/>
          <a:lstStyle/>
          <a:p>
            <a:r>
              <a:rPr lang="ru-RU" sz="7200" dirty="0" smtClean="0">
                <a:solidFill>
                  <a:srgbClr val="FF0000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Раздел 9 </a:t>
            </a:r>
            <a:endParaRPr lang="ru-RU" sz="7200" b="1" i="1" dirty="0">
              <a:solidFill>
                <a:srgbClr val="7030A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028700" y="7518399"/>
            <a:ext cx="48006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96752" y="3779912"/>
            <a:ext cx="47525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>
                <a:solidFill>
                  <a:srgbClr val="7030A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Результаты педагогической деятельности</a:t>
            </a:r>
            <a:endParaRPr lang="ru-RU" sz="4000" dirty="0"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000" b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8680" y="1331640"/>
            <a:ext cx="5760640" cy="7488831"/>
          </a:xfrm>
        </p:spPr>
        <p:txBody>
          <a:bodyPr>
            <a:normAutofit lnSpcReduction="10000"/>
          </a:bodyPr>
          <a:lstStyle/>
          <a:p>
            <a:pPr marL="514350" indent="-514350" algn="just">
              <a:buAutoNum type="arabicPeriod"/>
            </a:pPr>
            <a:r>
              <a:rPr lang="ru-RU" b="1" dirty="0"/>
              <a:t>Конвенция о защите прав человека и основных свобод</a:t>
            </a:r>
          </a:p>
          <a:p>
            <a:pPr marL="514350" indent="-514350" algn="just">
              <a:buAutoNum type="arabicPeriod"/>
            </a:pPr>
            <a:r>
              <a:rPr lang="ru-RU" b="1" dirty="0"/>
              <a:t>Конвенция о правах ребенка</a:t>
            </a:r>
          </a:p>
          <a:p>
            <a:pPr marL="514350" indent="-514350" algn="just">
              <a:buAutoNum type="arabicPeriod"/>
            </a:pPr>
            <a:r>
              <a:rPr lang="ru-RU" b="1" dirty="0"/>
              <a:t>Конституция РФ</a:t>
            </a:r>
          </a:p>
          <a:p>
            <a:pPr marL="514350" indent="-514350" algn="just">
              <a:buAutoNum type="arabicPeriod"/>
            </a:pPr>
            <a:r>
              <a:rPr lang="ru-RU" b="1" dirty="0"/>
              <a:t>Закон РФ «Об </a:t>
            </a:r>
            <a:r>
              <a:rPr lang="ru-RU" b="1" dirty="0" smtClean="0"/>
              <a:t>образовании в Российской Федерации» от 29 декабря 2012г. 273-ФЗ</a:t>
            </a:r>
            <a:endParaRPr lang="ru-RU" b="1" dirty="0"/>
          </a:p>
          <a:p>
            <a:pPr marL="514350" indent="-514350" algn="just">
              <a:buAutoNum type="arabicPeriod"/>
            </a:pPr>
            <a:r>
              <a:rPr lang="ru-RU" b="1" dirty="0"/>
              <a:t> </a:t>
            </a:r>
            <a:r>
              <a:rPr lang="ru-RU" b="1" dirty="0" smtClean="0"/>
              <a:t>Основная </a:t>
            </a:r>
            <a:r>
              <a:rPr lang="ru-RU" b="1" dirty="0"/>
              <a:t>образовательная программа дошкольного образования </a:t>
            </a:r>
          </a:p>
          <a:p>
            <a:pPr marL="514350" indent="-514350" algn="just">
              <a:buAutoNum type="arabicPeriod"/>
            </a:pPr>
            <a:r>
              <a:rPr lang="ru-RU" b="1" dirty="0" smtClean="0"/>
              <a:t>Федеральный государственный образовательный стандарт дошкольного образования (Приказ № 1155 от 17.10.2013 г)</a:t>
            </a:r>
          </a:p>
          <a:p>
            <a:pPr marL="0" indent="0" algn="just">
              <a:buNone/>
            </a:pPr>
            <a:endParaRPr lang="ru-RU" b="1" dirty="0" smtClean="0"/>
          </a:p>
          <a:p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36712" y="251520"/>
            <a:ext cx="48965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solidFill>
                  <a:srgbClr val="FF0000"/>
                </a:solidFill>
              </a:rPr>
              <a:t>Нормативно-правовые документы</a:t>
            </a:r>
          </a:p>
        </p:txBody>
      </p:sp>
    </p:spTree>
    <p:extLst>
      <p:ext uri="{BB962C8B-B14F-4D97-AF65-F5344CB8AC3E}">
        <p14:creationId xmlns:p14="http://schemas.microsoft.com/office/powerpoint/2010/main" xmlns="" val="352618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000" b="-5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4664" y="1331641"/>
            <a:ext cx="5832648" cy="741682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dirty="0" smtClean="0"/>
              <a:t>7. Комментарии к ФГОС ДО (Письмо Министерства образовании и науки № 08-249 от 28.02.2014 г.)</a:t>
            </a:r>
          </a:p>
          <a:p>
            <a:pPr algn="just"/>
            <a:r>
              <a:rPr lang="ru-RU" b="1" dirty="0" smtClean="0"/>
              <a:t>8.План действий по обеспечению  введения ФГОС ДО</a:t>
            </a:r>
          </a:p>
          <a:p>
            <a:pPr algn="just"/>
            <a:r>
              <a:rPr lang="ru-RU" b="1" dirty="0" smtClean="0"/>
              <a:t>9.Санитарно-эпидемиологическими требованиями к устройству, содержанию и организации режима работы ДОУ(СанПиН 2.4.1.3049-13)</a:t>
            </a:r>
          </a:p>
          <a:p>
            <a:pPr algn="just"/>
            <a:r>
              <a:rPr lang="ru-RU" b="1" dirty="0" smtClean="0"/>
              <a:t>10. Локальные акты ДОУ (устав, коллективный договор, правила внутреннего распорядка, трудовой договор, должностная инструкция)  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764704" y="0"/>
            <a:ext cx="56886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solidFill>
                  <a:srgbClr val="FF0000"/>
                </a:solidFill>
              </a:rPr>
              <a:t>Нормативно – правовые документы</a:t>
            </a:r>
          </a:p>
        </p:txBody>
      </p:sp>
    </p:spTree>
    <p:extLst>
      <p:ext uri="{BB962C8B-B14F-4D97-AF65-F5344CB8AC3E}">
        <p14:creationId xmlns:p14="http://schemas.microsoft.com/office/powerpoint/2010/main" xmlns="" val="1921066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000" b="-5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V="1">
            <a:off x="404813" y="8350092"/>
            <a:ext cx="360362" cy="216217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768960">
            <a:off x="394887" y="979053"/>
            <a:ext cx="2256002" cy="224469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20688" y="179512"/>
            <a:ext cx="5688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Методическое обеспечение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36912" y="755576"/>
            <a:ext cx="1944215" cy="252028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830907">
            <a:off x="4512700" y="797264"/>
            <a:ext cx="2008351" cy="272376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4308553">
            <a:off x="24908" y="4257628"/>
            <a:ext cx="2734960" cy="164097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700080">
            <a:off x="4184892" y="3466786"/>
            <a:ext cx="2302623" cy="279626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21296742">
            <a:off x="2350174" y="3228303"/>
            <a:ext cx="1877615" cy="292181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21162610">
            <a:off x="769392" y="6444492"/>
            <a:ext cx="1559094" cy="208413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21381424">
            <a:off x="2420336" y="6221277"/>
            <a:ext cx="1873557" cy="224114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rot="759384">
            <a:off x="4139998" y="6357650"/>
            <a:ext cx="2327151" cy="2096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48889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000" b="-5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0688" y="1"/>
            <a:ext cx="1512168" cy="971600"/>
          </a:xfrm>
        </p:spPr>
        <p:txBody>
          <a:bodyPr/>
          <a:lstStyle/>
          <a:p>
            <a:endParaRPr lang="ru-RU" sz="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8680" y="1547665"/>
            <a:ext cx="288032" cy="1152127"/>
          </a:xfrm>
        </p:spPr>
        <p:txBody>
          <a:bodyPr>
            <a:normAutofit/>
          </a:bodyPr>
          <a:lstStyle/>
          <a:p>
            <a:endParaRPr lang="ru-RU" sz="1900" dirty="0" smtClean="0"/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32656" y="0"/>
            <a:ext cx="59766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err="1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Физкультурно</a:t>
            </a:r>
            <a:r>
              <a:rPr lang="ru-RU" sz="2800" b="1" i="1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оздоровительные </a:t>
            </a:r>
            <a:r>
              <a:rPr lang="ru-RU" sz="2800" b="1" i="1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мероприятия в моей группе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0688" y="1384995"/>
            <a:ext cx="5408307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Хождение по массажным коврикам 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босиком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Употребляем в пищу чеснок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Точечный массаж носа и ушей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Смазываем нос оксолиновой мазью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Подвижные и спортивные игры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Физкультурные занятия в облегченной одежде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Солнечные ванны в летний период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Оздоровительная гимнастика после дневного сна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Спортивные праздники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Ежедневная утренняя гимнастика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Гимнастика на улице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Физкультурные занятия на улице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Пальчиковая гимнастика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Артикуляционная гимнастика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Самомассаж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Релаксация</a:t>
            </a:r>
          </a:p>
        </p:txBody>
      </p:sp>
    </p:spTree>
    <p:extLst>
      <p:ext uri="{BB962C8B-B14F-4D97-AF65-F5344CB8AC3E}">
        <p14:creationId xmlns:p14="http://schemas.microsoft.com/office/powerpoint/2010/main" xmlns="" val="1811417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000" b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0688" y="1"/>
            <a:ext cx="864096" cy="611559"/>
          </a:xfrm>
        </p:spPr>
        <p:txBody>
          <a:bodyPr/>
          <a:lstStyle/>
          <a:p>
            <a:endParaRPr lang="ru-RU" sz="8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4704" y="899593"/>
            <a:ext cx="5040560" cy="6336703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ru-RU" b="1" dirty="0"/>
              <a:t>Предметно – пространственная развивающая среда организована с учётом требований </a:t>
            </a:r>
            <a:r>
              <a:rPr lang="ru-RU" b="1" dirty="0" smtClean="0"/>
              <a:t>ФГОС. 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>Пространство </a:t>
            </a:r>
            <a:r>
              <a:rPr lang="ru-RU" b="1" dirty="0"/>
              <a:t>группы организованно в виде хорошо разграниченных зон, оснащенных развивающим материалом. Все предметы </a:t>
            </a:r>
            <a:r>
              <a:rPr lang="ru-RU" b="1" dirty="0" smtClean="0"/>
              <a:t>доступны детям</a:t>
            </a:r>
            <a:r>
              <a:rPr lang="ru-RU" b="1" dirty="0"/>
              <a:t>.</a:t>
            </a:r>
            <a:br>
              <a:rPr lang="ru-RU" b="1" dirty="0"/>
            </a:br>
            <a:r>
              <a:rPr lang="ru-RU" b="1" dirty="0" smtClean="0"/>
              <a:t>Все </a:t>
            </a:r>
            <a:r>
              <a:rPr lang="ru-RU" b="1" dirty="0"/>
              <a:t>элементы среды связаны между собой по содержанию и художественному решению. Мебель соответствует росту и возрасту детей, игрушки — обеспечивают максимальный для данного возраста развивающий эффект.</a:t>
            </a:r>
            <a:endParaRPr lang="ru-RU" b="1" dirty="0" smtClean="0"/>
          </a:p>
          <a:p>
            <a:pPr algn="just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48680" y="107504"/>
            <a:ext cx="59046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</a:rPr>
              <a:t>Развивающая </a:t>
            </a:r>
            <a:r>
              <a:rPr lang="ru-RU" sz="3200" b="1" i="1" dirty="0">
                <a:solidFill>
                  <a:srgbClr val="FF0000"/>
                </a:solidFill>
              </a:rPr>
              <a:t>среда</a:t>
            </a:r>
            <a:br>
              <a:rPr lang="ru-RU" sz="3200" b="1" i="1" dirty="0">
                <a:solidFill>
                  <a:srgbClr val="FF0000"/>
                </a:solidFill>
              </a:rPr>
            </a:br>
            <a:endParaRPr lang="ru-RU" sz="32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731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000" b="-5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8720" y="827584"/>
            <a:ext cx="4824536" cy="1152128"/>
          </a:xfrm>
        </p:spPr>
        <p:txBody>
          <a:bodyPr/>
          <a:lstStyle/>
          <a:p>
            <a:r>
              <a:rPr lang="ru-RU" sz="6000" dirty="0" smtClean="0">
                <a:solidFill>
                  <a:srgbClr val="FF0000"/>
                </a:solidFill>
                <a:effectLst/>
              </a:rPr>
              <a:t>РАЗДЕЛ 10</a:t>
            </a:r>
            <a:endParaRPr lang="ru-RU" sz="6000" dirty="0">
              <a:solidFill>
                <a:srgbClr val="FF0000"/>
              </a:soli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80728" y="2195737"/>
            <a:ext cx="4752528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Участие в методической работе детского сада </a:t>
            </a:r>
          </a:p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>1. МАСТЕР – КЛАССЫ ДЛЯ ВОСПИТАТЕЛЕЙ </a:t>
            </a:r>
          </a:p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>2. МАСТЕР – КЛАССЫ ДЛЯ РОДИТЕЛЕЙ 3. КОНСУЛЬТАЦИИ ДЛЯ ВОСПИТАТЕЛЕЙ </a:t>
            </a:r>
          </a:p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>4. КОНСУЛЬТАЦИИ ДЛЯ РОДИТЕЛЕЙ</a:t>
            </a:r>
          </a:p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> 5. РАЗРАБОТАЛА ЗАНЯТИЯ</a:t>
            </a:r>
          </a:p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>6. ПРАЗДНИКИ</a:t>
            </a:r>
          </a:p>
          <a:p>
            <a:pPr algn="ctr"/>
            <a:endParaRPr lang="ru-RU" b="1" i="1" dirty="0" smtClean="0">
              <a:solidFill>
                <a:srgbClr val="7030A0"/>
              </a:solidFill>
            </a:endParaRPr>
          </a:p>
          <a:p>
            <a:pPr algn="ctr"/>
            <a:endParaRPr lang="ru-RU" b="1" i="1" dirty="0" smtClean="0">
              <a:solidFill>
                <a:srgbClr val="7030A0"/>
              </a:solidFill>
            </a:endParaRPr>
          </a:p>
          <a:p>
            <a:pPr algn="ctr"/>
            <a:endParaRPr lang="ru-RU" b="1" i="1" dirty="0" smtClean="0">
              <a:solidFill>
                <a:srgbClr val="7030A0"/>
              </a:solidFill>
            </a:endParaRPr>
          </a:p>
          <a:p>
            <a:pPr algn="ctr"/>
            <a:endParaRPr lang="ru-RU" b="1" i="1" dirty="0" smtClean="0">
              <a:solidFill>
                <a:srgbClr val="7030A0"/>
              </a:solidFill>
            </a:endParaRPr>
          </a:p>
          <a:p>
            <a:pPr algn="ctr"/>
            <a:endParaRPr lang="ru-RU" b="1" i="1" dirty="0" smtClean="0">
              <a:solidFill>
                <a:srgbClr val="7030A0"/>
              </a:solidFill>
            </a:endParaRPr>
          </a:p>
          <a:p>
            <a:pPr algn="ctr"/>
            <a:endParaRPr lang="ru-RU" b="1" i="1" dirty="0" smtClean="0">
              <a:solidFill>
                <a:srgbClr val="7030A0"/>
              </a:solidFill>
            </a:endParaRPr>
          </a:p>
          <a:p>
            <a:pPr algn="ctr"/>
            <a:endParaRPr lang="ru-RU" b="1" i="1" dirty="0" smtClean="0">
              <a:solidFill>
                <a:srgbClr val="7030A0"/>
              </a:solidFill>
            </a:endParaRPr>
          </a:p>
          <a:p>
            <a:pPr algn="ctr"/>
            <a:endParaRPr lang="ru-RU" b="1" i="1" dirty="0" smtClean="0">
              <a:solidFill>
                <a:srgbClr val="7030A0"/>
              </a:solidFill>
            </a:endParaRPr>
          </a:p>
          <a:p>
            <a:pPr algn="ctr"/>
            <a:endParaRPr lang="ru-RU" b="1" i="1" dirty="0" smtClean="0">
              <a:solidFill>
                <a:srgbClr val="7030A0"/>
              </a:solidFill>
            </a:endParaRPr>
          </a:p>
          <a:p>
            <a:pPr algn="ctr"/>
            <a:endParaRPr lang="ru-RU" b="1" i="1" dirty="0" smtClean="0">
              <a:solidFill>
                <a:srgbClr val="7030A0"/>
              </a:solidFill>
            </a:endParaRPr>
          </a:p>
          <a:p>
            <a:pPr algn="ctr"/>
            <a:endParaRPr lang="ru-RU" b="1" i="1" dirty="0" smtClean="0">
              <a:solidFill>
                <a:srgbClr val="7030A0"/>
              </a:solidFill>
            </a:endParaRPr>
          </a:p>
          <a:p>
            <a:pPr algn="ctr"/>
            <a:endParaRPr lang="ru-RU" b="1" i="1" dirty="0" smtClean="0">
              <a:solidFill>
                <a:srgbClr val="7030A0"/>
              </a:solidFill>
            </a:endParaRPr>
          </a:p>
          <a:p>
            <a:pPr algn="ctr"/>
            <a:endParaRPr lang="ru-RU" b="1" i="1" dirty="0" smtClean="0">
              <a:solidFill>
                <a:srgbClr val="7030A0"/>
              </a:solidFill>
            </a:endParaRPr>
          </a:p>
          <a:p>
            <a:pPr algn="ctr"/>
            <a:endParaRPr lang="ru-RU" b="1" i="1" dirty="0" smtClean="0">
              <a:solidFill>
                <a:srgbClr val="7030A0"/>
              </a:solidFill>
            </a:endParaRPr>
          </a:p>
          <a:p>
            <a:pPr algn="ctr"/>
            <a:endParaRPr lang="ru-RU" b="1" i="1" dirty="0" smtClean="0">
              <a:solidFill>
                <a:srgbClr val="7030A0"/>
              </a:solidFill>
            </a:endParaRPr>
          </a:p>
          <a:p>
            <a:pPr algn="ctr"/>
            <a:endParaRPr lang="ru-RU" b="1" i="1" dirty="0" smtClean="0">
              <a:solidFill>
                <a:srgbClr val="7030A0"/>
              </a:solidFill>
            </a:endParaRPr>
          </a:p>
          <a:p>
            <a:pPr algn="ctr"/>
            <a:endParaRPr lang="ru-RU" b="1" i="1" dirty="0">
              <a:solidFill>
                <a:srgbClr val="7030A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68760" y="5292080"/>
            <a:ext cx="475252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Мои принципы работы:</a:t>
            </a: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268760" y="5940152"/>
            <a:ext cx="446449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b="1" i="1" dirty="0" smtClean="0">
                <a:solidFill>
                  <a:srgbClr val="7030A0"/>
                </a:solidFill>
              </a:rPr>
              <a:t>Индивидуальный подход к каждому ребенку</a:t>
            </a:r>
          </a:p>
          <a:p>
            <a:pPr>
              <a:buFont typeface="Arial" pitchFamily="34" charset="0"/>
              <a:buChar char="•"/>
            </a:pPr>
            <a:endParaRPr lang="ru-RU" sz="2000" b="1" i="1" dirty="0" smtClean="0">
              <a:solidFill>
                <a:srgbClr val="7030A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2000" b="1" i="1" dirty="0" smtClean="0">
                <a:solidFill>
                  <a:srgbClr val="7030A0"/>
                </a:solidFill>
              </a:rPr>
              <a:t> Воспитывая детей, учитывать их индивидуальные способности и не забывать о том , что каждый ребенок личность</a:t>
            </a:r>
            <a:endParaRPr lang="ru-RU" sz="2000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9820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000" b="-5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0688" y="1"/>
            <a:ext cx="216024" cy="1043607"/>
          </a:xfrm>
        </p:spPr>
        <p:txBody>
          <a:bodyPr/>
          <a:lstStyle/>
          <a:p>
            <a:endParaRPr lang="ru-RU" sz="800" dirty="0"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4664" y="1691680"/>
            <a:ext cx="2232248" cy="3160705"/>
          </a:xfrm>
          <a:prstGeom prst="rect">
            <a:avLst/>
          </a:prstGeom>
        </p:spPr>
      </p:pic>
      <p:pic>
        <p:nvPicPr>
          <p:cNvPr id="6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08920" y="1907704"/>
            <a:ext cx="2225052" cy="3115072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65104" y="2987824"/>
            <a:ext cx="2045785" cy="289497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52736" y="0"/>
            <a:ext cx="51929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solidFill>
                  <a:srgbClr val="FF0000"/>
                </a:solidFill>
                <a:cs typeface="Times New Roman" panose="02020603050405020304" pitchFamily="18" charset="0"/>
              </a:rPr>
              <a:t>Размещаю интересную информацию для родителей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84984" y="5724128"/>
            <a:ext cx="2870023" cy="210639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6712" y="5004048"/>
            <a:ext cx="2232248" cy="279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11674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47006" y="2051720"/>
            <a:ext cx="6010994" cy="4032448"/>
          </a:xfrm>
        </p:spPr>
        <p:txBody>
          <a:bodyPr/>
          <a:lstStyle/>
          <a:p>
            <a:r>
              <a:rPr lang="ru-RU" sz="9600" dirty="0" smtClean="0">
                <a:solidFill>
                  <a:srgbClr val="FF0000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Раздел 11</a:t>
            </a:r>
            <a:r>
              <a:rPr lang="ru-RU" sz="4800" b="1" i="1" dirty="0" smtClean="0">
                <a:solidFill>
                  <a:srgbClr val="002060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sz="9600" dirty="0"/>
              <a:t/>
            </a:r>
            <a:br>
              <a:rPr lang="ru-RU" sz="9600" dirty="0"/>
            </a:b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1028700" y="4572000"/>
            <a:ext cx="5064596" cy="1080120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00206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Фотоматериалы</a:t>
            </a:r>
            <a:endParaRPr lang="ru-RU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836712" y="3491880"/>
            <a:ext cx="51125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000" dirty="0">
              <a:solidFill>
                <a:srgbClr val="7030A0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999\Desktop\IMG-20151230-WA001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2736" y="395536"/>
            <a:ext cx="2664296" cy="32713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999\Desktop\IMG-20181225-WA009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3016" y="755576"/>
            <a:ext cx="3028950" cy="17037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C:\Users\999\Desktop\IMG-20180530-WA00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5632" y="2267744"/>
            <a:ext cx="3312368" cy="2160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96752" y="2771800"/>
            <a:ext cx="2448272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45024" y="3995936"/>
            <a:ext cx="2376264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28800" y="5004048"/>
            <a:ext cx="2952328" cy="2880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664" y="1499659"/>
            <a:ext cx="5976664" cy="3504389"/>
          </a:xfrm>
        </p:spPr>
        <p:txBody>
          <a:bodyPr/>
          <a:lstStyle/>
          <a:p>
            <a:r>
              <a:rPr lang="ru-RU" sz="7200" dirty="0" smtClean="0">
                <a:solidFill>
                  <a:srgbClr val="FF0000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Раздел 1</a:t>
            </a:r>
            <a:r>
              <a:rPr lang="ru-RU" sz="9600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/>
            </a:r>
            <a:br>
              <a:rPr lang="ru-RU" sz="9600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</a:br>
            <a:endParaRPr lang="ru-RU" sz="4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08720" y="3995936"/>
            <a:ext cx="53285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>
                <a:solidFill>
                  <a:srgbClr val="7030A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Общие сведения о педагоге</a:t>
            </a:r>
            <a:endParaRPr lang="ru-RU" sz="4000" b="1" i="1" dirty="0"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987824"/>
            <a:ext cx="4248473" cy="31683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672" y="683568"/>
            <a:ext cx="4176464" cy="30243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96752" y="5220072"/>
            <a:ext cx="4032448" cy="30243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999\Desktop\IMG-20170531-WA002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3016" y="2483768"/>
            <a:ext cx="3284984" cy="38164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4696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4704" y="1"/>
            <a:ext cx="4800612" cy="1331640"/>
          </a:xfrm>
        </p:spPr>
        <p:txBody>
          <a:bodyPr/>
          <a:lstStyle/>
          <a:p>
            <a:r>
              <a:rPr lang="ru-RU" sz="4000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Мы занимаемся </a:t>
            </a:r>
            <a:endParaRPr lang="ru-RU" sz="4000" dirty="0">
              <a:solidFill>
                <a:srgbClr val="FF0000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696" y="1259632"/>
            <a:ext cx="5295391" cy="3096344"/>
          </a:xfrm>
          <a:prstGeom prst="rect">
            <a:avLst/>
          </a:prstGeom>
          <a:ln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2656" y="3563888"/>
            <a:ext cx="4896544" cy="2816592"/>
          </a:xfrm>
          <a:prstGeom prst="rect">
            <a:avLst/>
          </a:prstGeom>
          <a:ln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72816" y="5508104"/>
            <a:ext cx="4464496" cy="2808312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956714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000" b="-5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640" y="1"/>
            <a:ext cx="6326460" cy="1043607"/>
          </a:xfrm>
        </p:spPr>
        <p:txBody>
          <a:bodyPr/>
          <a:lstStyle/>
          <a:p>
            <a:r>
              <a:rPr lang="ru-RU" sz="4400" b="1" i="1" dirty="0" smtClean="0">
                <a:solidFill>
                  <a:srgbClr val="FF0000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Наши будни</a:t>
            </a:r>
            <a:endParaRPr lang="ru-RU" sz="4400" b="1" i="1" dirty="0">
              <a:solidFill>
                <a:srgbClr val="FF0000"/>
              </a:solidFill>
              <a:effectLst/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96752" y="1187624"/>
            <a:ext cx="3888432" cy="29163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0968" y="3059832"/>
            <a:ext cx="3028950" cy="227171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00B0F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24744" y="4644008"/>
            <a:ext cx="3456384" cy="37079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C0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000" b="-5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4704" y="1"/>
            <a:ext cx="5184576" cy="1187623"/>
          </a:xfrm>
        </p:spPr>
        <p:txBody>
          <a:bodyPr/>
          <a:lstStyle/>
          <a:p>
            <a:r>
              <a:rPr lang="ru-RU" sz="4800" b="1" i="1" dirty="0" smtClean="0">
                <a:solidFill>
                  <a:srgbClr val="FF0000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Наши будни </a:t>
            </a:r>
            <a:endParaRPr lang="ru-RU" sz="4800" b="1" i="1" dirty="0">
              <a:solidFill>
                <a:srgbClr val="FF0000"/>
              </a:solidFill>
              <a:effectLst/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35896"/>
            <a:ext cx="3600400" cy="30243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44824" y="899592"/>
            <a:ext cx="4608512" cy="41044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32178" y="4967536"/>
            <a:ext cx="4249150" cy="41764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136942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000" b="-5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43408" y="467544"/>
            <a:ext cx="6048672" cy="52565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4125" y="5940152"/>
            <a:ext cx="5603875" cy="29523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C:\Users\999\Desktop\IMG_20170306_10215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712118">
            <a:off x="1348841" y="2841103"/>
            <a:ext cx="3122781" cy="41859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28582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000" b="-5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1556792" y="1043608"/>
            <a:ext cx="157696" cy="84657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6712" y="1115616"/>
            <a:ext cx="5184576" cy="6768752"/>
          </a:xfrm>
        </p:spPr>
        <p:txBody>
          <a:bodyPr>
            <a:noAutofit/>
          </a:bodyPr>
          <a:lstStyle/>
          <a:p>
            <a:pPr algn="just"/>
            <a:r>
              <a:rPr lang="ru-RU" b="1" i="1" dirty="0" smtClean="0">
                <a:solidFill>
                  <a:srgbClr val="7030A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Я не останавливаюсь на достигнутом, продолжаю искать новые пути сотрудничества с родителями. Ведь у нас одна цель – воспитать будущих созидателей жизни. Каков человек – таков мир, который он создает вокруг себя. Хочется верить, что наши дети, когда вырастут, будут любить и оберегать своих близких</a:t>
            </a:r>
            <a:r>
              <a:rPr lang="ru-RU" sz="1800" b="1" i="1" dirty="0" smtClean="0">
                <a:solidFill>
                  <a:srgbClr val="7030A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.  </a:t>
            </a:r>
            <a:endParaRPr lang="ru-RU" sz="1800" b="1" i="1" dirty="0">
              <a:solidFill>
                <a:srgbClr val="7030A0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8802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8680" y="395536"/>
            <a:ext cx="5760640" cy="4392488"/>
          </a:xfrm>
        </p:spPr>
        <p:txBody>
          <a:bodyPr/>
          <a:lstStyle/>
          <a:p>
            <a:r>
              <a:rPr lang="ru-RU" sz="9600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/>
            </a:r>
            <a:br>
              <a:rPr lang="ru-RU" sz="9600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</a:br>
            <a:r>
              <a:rPr lang="ru-RU" sz="7200" dirty="0" smtClean="0">
                <a:solidFill>
                  <a:srgbClr val="FF0000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Раздел 12</a:t>
            </a:r>
            <a:r>
              <a:rPr lang="ru-RU" sz="9600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/>
            </a:r>
            <a:br>
              <a:rPr lang="ru-RU" sz="9600" dirty="0" smtClean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</a:br>
            <a:endParaRPr lang="ru-RU" sz="9600" dirty="0">
              <a:solidFill>
                <a:srgbClr val="7030A0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52736" y="4572000"/>
            <a:ext cx="4608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7030A0"/>
                </a:solidFill>
              </a:rPr>
              <a:t>Дополнительно</a:t>
            </a:r>
            <a:endParaRPr lang="ru-RU" sz="4000" b="1" i="1" dirty="0"/>
          </a:p>
        </p:txBody>
      </p:sp>
    </p:spTree>
    <p:extLst>
      <p:ext uri="{BB962C8B-B14F-4D97-AF65-F5344CB8AC3E}">
        <p14:creationId xmlns:p14="http://schemas.microsoft.com/office/powerpoint/2010/main" xmlns="" val="3770081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0810" y="8100392"/>
            <a:ext cx="5326502" cy="6782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48680" y="1691680"/>
            <a:ext cx="561662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1.Профессиональная  деятельность</a:t>
            </a:r>
          </a:p>
          <a:p>
            <a:pPr algn="ctr"/>
            <a:r>
              <a:rPr lang="ru-RU" b="1" i="1" dirty="0" smtClean="0">
                <a:solidFill>
                  <a:srgbClr val="7030A0"/>
                </a:solidFill>
                <a:latin typeface="Segoe UI Black" panose="020B0A02040204020203" pitchFamily="34" charset="0"/>
                <a:ea typeface="Segoe UI Symbol" pitchFamily="34" charset="0"/>
                <a:cs typeface="Segoe UI Black" panose="020B0A02040204020203" pitchFamily="34" charset="0"/>
              </a:rPr>
              <a:t>1.1  Владение современными образовательными технологиями .</a:t>
            </a:r>
          </a:p>
          <a:p>
            <a:pPr algn="ctr"/>
            <a:r>
              <a:rPr lang="ru-RU" b="1" i="1" dirty="0" smtClean="0">
                <a:solidFill>
                  <a:srgbClr val="7030A0"/>
                </a:solidFill>
                <a:latin typeface="Segoe UI Black" panose="020B0A02040204020203" pitchFamily="34" charset="0"/>
                <a:ea typeface="Segoe UI Symbol" pitchFamily="34" charset="0"/>
                <a:cs typeface="Segoe UI Black" panose="020B0A02040204020203" pitchFamily="34" charset="0"/>
              </a:rPr>
              <a:t>Применение современных образовательных технологий;</a:t>
            </a:r>
          </a:p>
          <a:p>
            <a:pPr algn="ctr"/>
            <a:r>
              <a:rPr lang="ru-RU" b="1" i="1" dirty="0" smtClean="0">
                <a:solidFill>
                  <a:srgbClr val="7030A0"/>
                </a:solidFill>
                <a:latin typeface="Segoe UI Black" panose="020B0A02040204020203" pitchFamily="34" charset="0"/>
                <a:ea typeface="Segoe UI Symbol" pitchFamily="34" charset="0"/>
                <a:cs typeface="Segoe UI Black" panose="020B0A02040204020203" pitchFamily="34" charset="0"/>
              </a:rPr>
              <a:t>Отчет об использовании современных образовательных технологий.</a:t>
            </a:r>
          </a:p>
          <a:p>
            <a:pPr algn="ctr"/>
            <a:endParaRPr lang="ru-RU" b="1" i="1" dirty="0" smtClean="0">
              <a:solidFill>
                <a:srgbClr val="7030A0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>1.2  Использование информационно- коммуникационных технологий (ИКТ) </a:t>
            </a:r>
          </a:p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>профессиональной деятельности. </a:t>
            </a:r>
          </a:p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>- отчет об использовании ИКТ в профессиональной деятельности. </a:t>
            </a:r>
            <a:endParaRPr lang="ru-RU" b="1" i="1" dirty="0" smtClean="0">
              <a:solidFill>
                <a:srgbClr val="7030A0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  <a:p>
            <a:pPr algn="ctr">
              <a:buFontTx/>
              <a:buChar char="-"/>
            </a:pPr>
            <a:endParaRPr lang="ru-RU" b="1" dirty="0" smtClean="0">
              <a:solidFill>
                <a:srgbClr val="7030A0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  <a:p>
            <a:pPr algn="ctr">
              <a:buFontTx/>
              <a:buChar char="-"/>
            </a:pPr>
            <a:r>
              <a:rPr lang="ru-RU" b="1" dirty="0" smtClean="0">
                <a:solidFill>
                  <a:srgbClr val="7030A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endParaRPr lang="ru-RU" b="1" dirty="0">
              <a:solidFill>
                <a:srgbClr val="7030A0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9792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4704" y="370850"/>
            <a:ext cx="5256584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Использование ИКТ в образовательном процессе:   </a:t>
            </a:r>
          </a:p>
          <a:p>
            <a:endParaRPr lang="ru-RU" dirty="0" smtClean="0"/>
          </a:p>
          <a:p>
            <a:r>
              <a:rPr lang="ru-RU" b="1" i="1" dirty="0" smtClean="0">
                <a:solidFill>
                  <a:srgbClr val="002060"/>
                </a:solidFill>
              </a:rPr>
              <a:t>Список используемых Интернет- ресурсов:  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36712" y="2051720"/>
            <a:ext cx="51125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64704" y="2051720"/>
            <a:ext cx="4896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002060"/>
                </a:solidFill>
              </a:rPr>
              <a:t>1.</a:t>
            </a:r>
            <a:r>
              <a:rPr lang="en-US" i="1" dirty="0" smtClean="0">
                <a:solidFill>
                  <a:srgbClr val="002060"/>
                </a:solidFill>
              </a:rPr>
              <a:t>MATVEJKA</a:t>
            </a:r>
            <a:r>
              <a:rPr lang="ru-RU" i="1" dirty="0" smtClean="0">
                <a:solidFill>
                  <a:srgbClr val="002060"/>
                </a:solidFill>
              </a:rPr>
              <a:t>   </a:t>
            </a:r>
            <a:r>
              <a:rPr lang="en-US" i="1" dirty="0" smtClean="0">
                <a:solidFill>
                  <a:srgbClr val="002060"/>
                </a:solidFill>
              </a:rPr>
              <a:t> http://matveyrybka.ucoz.ru/</a:t>
            </a:r>
            <a:r>
              <a:rPr lang="en-US" dirty="0" smtClean="0"/>
              <a:t> 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08720" y="2483768"/>
            <a:ext cx="49049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002060"/>
                </a:solidFill>
              </a:rPr>
              <a:t>2. Для педагогов    </a:t>
            </a:r>
            <a:r>
              <a:rPr lang="en-US" i="1" dirty="0" smtClean="0">
                <a:solidFill>
                  <a:srgbClr val="002060"/>
                </a:solidFill>
              </a:rPr>
              <a:t>http://www.odetstve.ru/forteachers.html</a:t>
            </a:r>
            <a:r>
              <a:rPr lang="en-US" dirty="0" smtClean="0"/>
              <a:t> 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052736" y="3203848"/>
            <a:ext cx="47525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002060"/>
                </a:solidFill>
              </a:rPr>
              <a:t>3. Портал Солнышко </a:t>
            </a:r>
            <a:r>
              <a:rPr lang="en-US" i="1" dirty="0" smtClean="0">
                <a:solidFill>
                  <a:srgbClr val="002060"/>
                </a:solidFill>
              </a:rPr>
              <a:t>http://www.solnet.ee/contests/index.php</a:t>
            </a:r>
            <a:endParaRPr lang="ru-RU" i="1" dirty="0" smtClean="0">
              <a:solidFill>
                <a:srgbClr val="002060"/>
              </a:solidFill>
            </a:endParaRPr>
          </a:p>
          <a:p>
            <a:endParaRPr lang="ru-RU" i="1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52736" y="3851920"/>
            <a:ext cx="4680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002060"/>
                </a:solidFill>
              </a:rPr>
              <a:t>4. Твой ребенок </a:t>
            </a:r>
            <a:r>
              <a:rPr lang="en-US" i="1" dirty="0" smtClean="0">
                <a:solidFill>
                  <a:srgbClr val="002060"/>
                </a:solidFill>
              </a:rPr>
              <a:t>http://www.tvoyrebenok.ru/index.shtml</a:t>
            </a:r>
            <a:endParaRPr lang="ru-RU" i="1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96752" y="4716016"/>
            <a:ext cx="45365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002060"/>
                </a:solidFill>
              </a:rPr>
              <a:t>5. Воспитание детей дошкольного возраста http://doshvozrast.ru/rabrod/rabrod.htm</a:t>
            </a:r>
            <a:endParaRPr lang="ru-RU" i="1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96752" y="5724128"/>
            <a:ext cx="44644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002060"/>
                </a:solidFill>
              </a:rPr>
              <a:t> 6. Мультимедиа для дошколят http://lutiksol.narod2.ru/</a:t>
            </a:r>
            <a:endParaRPr lang="ru-RU" i="1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714500" y="6444209"/>
            <a:ext cx="3429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002060"/>
                </a:solidFill>
              </a:rPr>
              <a:t>7. Конспекты занятий в детском саду http://konspekt.vscolu.ru/</a:t>
            </a:r>
            <a:r>
              <a:rPr lang="ru-RU" dirty="0" smtClean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89792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4704" y="370850"/>
            <a:ext cx="5256584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Использование ИКТ в образовательном процессе:   </a:t>
            </a:r>
          </a:p>
          <a:p>
            <a:endParaRPr lang="ru-RU" dirty="0" smtClean="0"/>
          </a:p>
          <a:p>
            <a:r>
              <a:rPr lang="ru-RU" b="1" i="1" dirty="0" smtClean="0">
                <a:solidFill>
                  <a:srgbClr val="002060"/>
                </a:solidFill>
              </a:rPr>
              <a:t>Список используемых Интернет- ресурсов:  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36712" y="2051720"/>
            <a:ext cx="51125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64704" y="2051720"/>
            <a:ext cx="4896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 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08720" y="2483768"/>
            <a:ext cx="49049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 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980728" y="2843808"/>
            <a:ext cx="48245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</a:t>
            </a:r>
            <a:r>
              <a:rPr lang="ru-RU" i="1" dirty="0" smtClean="0">
                <a:solidFill>
                  <a:srgbClr val="002060"/>
                </a:solidFill>
              </a:rPr>
              <a:t>9. </a:t>
            </a:r>
            <a:r>
              <a:rPr lang="en-US" i="1" dirty="0" smtClean="0">
                <a:solidFill>
                  <a:srgbClr val="002060"/>
                </a:solidFill>
              </a:rPr>
              <a:t>Kinder-planet </a:t>
            </a:r>
            <a:r>
              <a:rPr lang="ru-RU" i="1" dirty="0" smtClean="0">
                <a:solidFill>
                  <a:srgbClr val="002060"/>
                </a:solidFill>
              </a:rPr>
              <a:t>  </a:t>
            </a:r>
            <a:r>
              <a:rPr lang="en-US" i="1" dirty="0" smtClean="0">
                <a:solidFill>
                  <a:srgbClr val="002060"/>
                </a:solidFill>
              </a:rPr>
              <a:t>http://95.31.1.68/users.php?m=register</a:t>
            </a:r>
            <a:endParaRPr lang="ru-RU" i="1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96752" y="2771800"/>
            <a:ext cx="46805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002060"/>
                </a:solidFill>
              </a:rPr>
              <a:t> </a:t>
            </a:r>
            <a:endParaRPr lang="ru-RU" i="1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96752" y="5724128"/>
            <a:ext cx="4464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002060"/>
                </a:solidFill>
              </a:rPr>
              <a:t> </a:t>
            </a:r>
            <a:endParaRPr lang="ru-RU" i="1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52736" y="1979712"/>
            <a:ext cx="52565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002060"/>
                </a:solidFill>
              </a:rPr>
              <a:t>         8. Дети-66.ру</a:t>
            </a:r>
          </a:p>
          <a:p>
            <a:r>
              <a:rPr lang="ru-RU" i="1" dirty="0" smtClean="0">
                <a:solidFill>
                  <a:srgbClr val="002060"/>
                </a:solidFill>
              </a:rPr>
              <a:t> </a:t>
            </a:r>
            <a:r>
              <a:rPr lang="en-US" i="1" dirty="0" smtClean="0">
                <a:solidFill>
                  <a:srgbClr val="002060"/>
                </a:solidFill>
              </a:rPr>
              <a:t>http://www.liveinternet.ru/users/deti-66/</a:t>
            </a:r>
            <a:endParaRPr lang="ru-RU" i="1" dirty="0">
              <a:solidFill>
                <a:srgbClr val="00206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52736" y="3707904"/>
            <a:ext cx="43204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002060"/>
                </a:solidFill>
              </a:rPr>
              <a:t>10. </a:t>
            </a:r>
            <a:r>
              <a:rPr lang="ru-RU" i="1" dirty="0" err="1" smtClean="0">
                <a:solidFill>
                  <a:srgbClr val="002060"/>
                </a:solidFill>
              </a:rPr>
              <a:t>ДЕТсад</a:t>
            </a:r>
            <a:r>
              <a:rPr lang="ru-RU" i="1" dirty="0" smtClean="0">
                <a:solidFill>
                  <a:srgbClr val="002060"/>
                </a:solidFill>
              </a:rPr>
              <a:t>   </a:t>
            </a:r>
            <a:r>
              <a:rPr lang="en-US" i="1" dirty="0" smtClean="0">
                <a:solidFill>
                  <a:srgbClr val="002060"/>
                </a:solidFill>
              </a:rPr>
              <a:t>http://detsad-kitty.ru/ </a:t>
            </a:r>
            <a:endParaRPr lang="ru-RU" i="1" dirty="0">
              <a:solidFill>
                <a:srgbClr val="00206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340768" y="4355976"/>
            <a:ext cx="41764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</a:t>
            </a:r>
            <a:r>
              <a:rPr lang="ru-RU" i="1" dirty="0" smtClean="0">
                <a:solidFill>
                  <a:srgbClr val="002060"/>
                </a:solidFill>
              </a:rPr>
              <a:t>11. Твой ребенок </a:t>
            </a:r>
            <a:r>
              <a:rPr lang="en-US" i="1" dirty="0" smtClean="0">
                <a:solidFill>
                  <a:srgbClr val="002060"/>
                </a:solidFill>
              </a:rPr>
              <a:t>http://www.tvoyrebenok.ru/index.shtml </a:t>
            </a:r>
            <a:endParaRPr lang="ru-RU" i="1" dirty="0">
              <a:solidFill>
                <a:srgbClr val="00206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850010" y="5125998"/>
            <a:ext cx="38832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002060"/>
                </a:solidFill>
              </a:rPr>
              <a:t>12. МААМ </a:t>
            </a:r>
            <a:r>
              <a:rPr lang="en-US" i="1" dirty="0" smtClean="0">
                <a:solidFill>
                  <a:srgbClr val="002060"/>
                </a:solidFill>
              </a:rPr>
              <a:t>http://www.maaam.ru</a:t>
            </a:r>
            <a:endParaRPr lang="ru-RU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9792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000" b="-5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274" y="5940152"/>
            <a:ext cx="6274078" cy="2880320"/>
          </a:xfrm>
          <a:noFill/>
        </p:spPr>
        <p:txBody>
          <a:bodyPr>
            <a:normAutofit/>
          </a:bodyPr>
          <a:lstStyle/>
          <a:p>
            <a:pPr algn="ctr"/>
            <a:endParaRPr lang="ru-RU" sz="24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Место работы: МКДОУ «Детский сад №10» г. Буйнакска Д</a:t>
            </a:r>
            <a:r>
              <a:rPr lang="en-US" sz="2400" b="1" dirty="0" smtClean="0">
                <a:solidFill>
                  <a:srgbClr val="7030A0"/>
                </a:solidFill>
              </a:rPr>
              <a:t>/</a:t>
            </a:r>
            <a:r>
              <a:rPr lang="ru-RU" sz="2400" b="1" dirty="0" smtClean="0">
                <a:solidFill>
                  <a:srgbClr val="7030A0"/>
                </a:solidFill>
              </a:rPr>
              <a:t>С « Колосок» Воспитатель 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Общий педагогический стаж: 15 лет</a:t>
            </a:r>
          </a:p>
          <a:p>
            <a:pPr algn="ctr"/>
            <a:endParaRPr lang="ru-RU" sz="2400" b="1" dirty="0" smtClean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 smtClean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4664" y="3995936"/>
            <a:ext cx="5904656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200" b="1" i="1" dirty="0" smtClean="0">
              <a:solidFill>
                <a:srgbClr val="FF0000"/>
              </a:solidFill>
            </a:endParaRPr>
          </a:p>
          <a:p>
            <a:pPr algn="ctr"/>
            <a:endParaRPr lang="ru-RU" sz="3200" b="1" i="1" dirty="0">
              <a:solidFill>
                <a:srgbClr val="FF0000"/>
              </a:solidFill>
            </a:endParaRPr>
          </a:p>
          <a:p>
            <a:pPr algn="ctr"/>
            <a:r>
              <a:rPr lang="ru-RU" sz="3200" b="1" i="1" dirty="0" err="1" smtClean="0">
                <a:solidFill>
                  <a:srgbClr val="FF0000"/>
                </a:solidFill>
              </a:rPr>
              <a:t>Кагирова</a:t>
            </a:r>
            <a:r>
              <a:rPr lang="ru-RU" sz="3200" b="1" i="1" dirty="0" smtClean="0">
                <a:solidFill>
                  <a:srgbClr val="FF0000"/>
                </a:solidFill>
              </a:rPr>
              <a:t> </a:t>
            </a:r>
            <a:r>
              <a:rPr lang="ru-RU" sz="3200" b="1" i="1" dirty="0" err="1" smtClean="0">
                <a:solidFill>
                  <a:srgbClr val="FF0000"/>
                </a:solidFill>
              </a:rPr>
              <a:t>Умузайнап</a:t>
            </a:r>
            <a:r>
              <a:rPr lang="ru-RU" sz="3200" b="1" i="1" dirty="0" smtClean="0">
                <a:solidFill>
                  <a:srgbClr val="FF0000"/>
                </a:solidFill>
              </a:rPr>
              <a:t> </a:t>
            </a:r>
            <a:r>
              <a:rPr lang="ru-RU" sz="3200" b="1" i="1" dirty="0" err="1" smtClean="0">
                <a:solidFill>
                  <a:srgbClr val="FF0000"/>
                </a:solidFill>
              </a:rPr>
              <a:t>Касумовна</a:t>
            </a:r>
            <a:r>
              <a:rPr lang="ru-RU" sz="3200" b="1" i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24 августа 1986 года рождения</a:t>
            </a:r>
          </a:p>
          <a:p>
            <a:pPr algn="ctr"/>
            <a:endParaRPr lang="ru-RU" sz="3200" b="1" i="1" dirty="0" smtClean="0">
              <a:solidFill>
                <a:srgbClr val="FF0000"/>
              </a:solidFill>
            </a:endParaRPr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tretch>
            <a:fillRect/>
          </a:stretch>
        </p:blipFill>
        <p:spPr>
          <a:xfrm>
            <a:off x="2060848" y="1270389"/>
            <a:ext cx="2592288" cy="30723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412776" y="4355976"/>
            <a:ext cx="3960440" cy="2520280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>Вырос в поле колосок.</a:t>
            </a:r>
          </a:p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>Как же хлебом стать не смог?</a:t>
            </a:r>
          </a:p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>В колоске домов полно!</a:t>
            </a:r>
          </a:p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>В каждом вызрело зерно! </a:t>
            </a:r>
            <a:endParaRPr lang="ru-RU" b="1" i="1" dirty="0">
              <a:solidFill>
                <a:srgbClr val="7030A0"/>
              </a:solidFill>
            </a:endParaRPr>
          </a:p>
        </p:txBody>
      </p:sp>
      <p:pic>
        <p:nvPicPr>
          <p:cNvPr id="1026" name="Picture 2" descr="C:\Users\999\Desktop\L0IZX69Fyc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0728" y="971600"/>
            <a:ext cx="2937940" cy="30963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89792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412776" y="2267744"/>
            <a:ext cx="3960440" cy="460851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b="1" i="1" dirty="0" smtClean="0">
                <a:solidFill>
                  <a:srgbClr val="FF0000"/>
                </a:solidFill>
              </a:rPr>
              <a:t>Спасибо</a:t>
            </a:r>
          </a:p>
          <a:p>
            <a:pPr algn="ctr">
              <a:buNone/>
            </a:pPr>
            <a:r>
              <a:rPr lang="ru-RU" sz="4800" b="1" i="1" dirty="0" smtClean="0">
                <a:solidFill>
                  <a:srgbClr val="FF0000"/>
                </a:solidFill>
              </a:rPr>
              <a:t>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xmlns="" val="1989792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0810" y="8100392"/>
            <a:ext cx="5326502" cy="6782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36712" y="755577"/>
            <a:ext cx="4824536" cy="78593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/>
              <a:t>           </a:t>
            </a:r>
            <a:r>
              <a:rPr lang="ru-RU" sz="2800" b="1" i="1" dirty="0" smtClean="0">
                <a:solidFill>
                  <a:srgbClr val="FF0000"/>
                </a:solidFill>
              </a:rPr>
              <a:t>    Раздел 2 </a:t>
            </a:r>
          </a:p>
          <a:p>
            <a:r>
              <a:rPr lang="ru-RU" sz="2000" b="1" i="1" dirty="0" smtClean="0">
                <a:solidFill>
                  <a:srgbClr val="FF0000"/>
                </a:solidFill>
              </a:rPr>
              <a:t>    Мое профессиональное Кредо </a:t>
            </a:r>
          </a:p>
          <a:p>
            <a:endParaRPr lang="ru-RU" dirty="0" smtClean="0"/>
          </a:p>
          <a:p>
            <a:r>
              <a:rPr lang="ru-RU" b="1" i="1" dirty="0" smtClean="0">
                <a:solidFill>
                  <a:srgbClr val="002060"/>
                </a:solidFill>
              </a:rPr>
              <a:t>"</a:t>
            </a:r>
            <a:r>
              <a:rPr lang="ru-RU" sz="2000" b="1" i="1" dirty="0" smtClean="0">
                <a:solidFill>
                  <a:srgbClr val="002060"/>
                </a:solidFill>
              </a:rPr>
              <a:t>Человек рождается не для того, чтобы бесследно исчезнуть никому неизвестной пылинкой. Человек оставляет себя прежде всего в человеке. В этом высшее счастье и смысл жизни..</a:t>
            </a:r>
            <a:endParaRPr lang="ru-RU" sz="2000" dirty="0" smtClean="0"/>
          </a:p>
          <a:p>
            <a:r>
              <a:rPr lang="ru-RU" sz="2000" dirty="0" smtClean="0"/>
              <a:t>                           </a:t>
            </a:r>
            <a:r>
              <a:rPr lang="ru-RU" dirty="0" smtClean="0"/>
              <a:t>        </a:t>
            </a:r>
            <a:r>
              <a:rPr lang="ru-RU" b="1" i="1" dirty="0" smtClean="0"/>
              <a:t>« В.А.Сухомлинский</a:t>
            </a:r>
          </a:p>
          <a:p>
            <a:endParaRPr lang="ru-RU" b="1" i="1" dirty="0" smtClean="0"/>
          </a:p>
          <a:p>
            <a:endParaRPr lang="ru-RU" b="1" i="1" dirty="0" smtClean="0"/>
          </a:p>
          <a:p>
            <a:endParaRPr lang="ru-RU" b="1" i="1" dirty="0" smtClean="0"/>
          </a:p>
          <a:p>
            <a:endParaRPr lang="ru-RU" b="1" i="1" dirty="0" smtClean="0"/>
          </a:p>
          <a:p>
            <a:endParaRPr lang="ru-RU" b="1" i="1" dirty="0" smtClean="0"/>
          </a:p>
          <a:p>
            <a:endParaRPr lang="ru-RU" b="1" i="1" dirty="0" smtClean="0"/>
          </a:p>
          <a:p>
            <a:endParaRPr lang="ru-RU" b="1" i="1" dirty="0" smtClean="0"/>
          </a:p>
          <a:p>
            <a:endParaRPr lang="ru-RU" b="1" i="1" dirty="0" smtClean="0"/>
          </a:p>
          <a:p>
            <a:endParaRPr lang="ru-RU" b="1" i="1" dirty="0" smtClean="0"/>
          </a:p>
          <a:p>
            <a:endParaRPr lang="ru-RU" b="1" i="1" dirty="0" smtClean="0"/>
          </a:p>
          <a:p>
            <a:endParaRPr lang="ru-RU" b="1" i="1" dirty="0" smtClean="0"/>
          </a:p>
          <a:p>
            <a:endParaRPr lang="ru-RU" b="1" i="1" dirty="0" smtClean="0"/>
          </a:p>
          <a:p>
            <a:endParaRPr lang="ru-RU" b="1" i="1" dirty="0" smtClean="0"/>
          </a:p>
          <a:p>
            <a:endParaRPr lang="ru-RU" b="1" i="1" dirty="0" smtClean="0"/>
          </a:p>
          <a:p>
            <a:endParaRPr lang="ru-RU" b="1" i="1" dirty="0" smtClean="0"/>
          </a:p>
          <a:p>
            <a:endParaRPr lang="ru-RU" b="1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14500" y="3417838"/>
            <a:ext cx="3429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sz="2000" b="1" i="1" dirty="0" smtClean="0">
                <a:solidFill>
                  <a:srgbClr val="7030A0"/>
                </a:solidFill>
              </a:rPr>
              <a:t>Учить и учиться – вот девиз, с которым стараюсь идти по жизни Учить слушать и слышать, смотреть и видеть, думать и высказывать, А главное чувствовать. Учиться у детей открытости, светлому взгляду на жизнь. </a:t>
            </a:r>
            <a:endParaRPr lang="ru-RU" sz="2000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9792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flipH="1">
            <a:off x="404664" y="251520"/>
            <a:ext cx="432048" cy="792088"/>
          </a:xfrm>
        </p:spPr>
        <p:txBody>
          <a:bodyPr/>
          <a:lstStyle/>
          <a:p>
            <a:pPr algn="l"/>
            <a:r>
              <a:rPr lang="ru-RU" sz="3600" dirty="0">
                <a:effectLst/>
              </a:rPr>
              <a:t> </a:t>
            </a:r>
            <a:r>
              <a:rPr lang="ru-RU" sz="3600" dirty="0" smtClean="0">
                <a:effectLst/>
              </a:rPr>
              <a:t>   </a:t>
            </a:r>
            <a:endParaRPr lang="ru-RU" sz="3600" dirty="0">
              <a:solidFill>
                <a:srgbClr val="FF0000"/>
              </a:solidFill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6682" y="971600"/>
            <a:ext cx="5886654" cy="7632848"/>
          </a:xfrm>
          <a:ln>
            <a:noFill/>
          </a:ln>
        </p:spPr>
        <p:txBody>
          <a:bodyPr>
            <a:normAutofit/>
          </a:bodyPr>
          <a:lstStyle/>
          <a:p>
            <a:pPr algn="just"/>
            <a:endParaRPr lang="ru-RU" sz="2000" dirty="0" smtClean="0"/>
          </a:p>
          <a:p>
            <a:pPr algn="just"/>
            <a:endParaRPr lang="ru-RU" sz="20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84784" y="3779912"/>
            <a:ext cx="4193676" cy="280831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92696" y="323528"/>
            <a:ext cx="547260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</a:rPr>
              <a:t>Раздел 3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Образование: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Буйнакский педагогический колледж имени Расула Гамзатова  в 2005г, присвоена квалификация Учитель начальных классов с дополнительной подготовкой в области информатики</a:t>
            </a:r>
          </a:p>
          <a:p>
            <a:pPr algn="ctr"/>
            <a:endParaRPr lang="ru-RU" sz="3600" b="1" dirty="0" smtClean="0">
              <a:solidFill>
                <a:srgbClr val="FF0000"/>
              </a:solidFill>
            </a:endParaRPr>
          </a:p>
          <a:p>
            <a:pPr algn="ctr"/>
            <a:endParaRPr lang="ru-RU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6752" y="1"/>
            <a:ext cx="288032" cy="683567"/>
          </a:xfrm>
        </p:spPr>
        <p:txBody>
          <a:bodyPr/>
          <a:lstStyle/>
          <a:p>
            <a:pPr algn="l"/>
            <a:r>
              <a:rPr lang="ru-RU" sz="800" dirty="0" smtClean="0"/>
              <a:t>    </a:t>
            </a:r>
            <a:endParaRPr lang="ru-RU" sz="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48680" y="971600"/>
            <a:ext cx="5544616" cy="295232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400" b="1" i="1" dirty="0" smtClean="0">
                <a:solidFill>
                  <a:srgbClr val="C00000"/>
                </a:solidFill>
              </a:rPr>
              <a:t>«Национальный технологический               университет» </a:t>
            </a:r>
            <a:r>
              <a:rPr lang="ru-RU" sz="2400" b="1" i="1" dirty="0" smtClean="0"/>
              <a:t>по программе профессиональной переподготовки «Образование и педагогика» в  2018г, присвоена квалификация Воспитатель дошкольных образовательных  учреждений    </a:t>
            </a:r>
            <a:endParaRPr lang="ru-RU" sz="2400" b="1" i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237312" y="971601"/>
            <a:ext cx="277788" cy="504055"/>
          </a:xfrm>
        </p:spPr>
        <p:txBody>
          <a:bodyPr>
            <a:normAutofit lnSpcReduction="10000"/>
          </a:bodyPr>
          <a:lstStyle/>
          <a:p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28799" y="4183283"/>
            <a:ext cx="3457081" cy="22896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24744" y="395536"/>
            <a:ext cx="4320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solidFill>
                  <a:srgbClr val="FF0000"/>
                </a:solidFill>
              </a:rPr>
              <a:t>Образование: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000" b="-5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2696" y="0"/>
            <a:ext cx="5040560" cy="1499659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Повышение квалификации</a:t>
            </a:r>
            <a:endParaRPr lang="ru-RU" b="1" i="1" dirty="0">
              <a:solidFill>
                <a:srgbClr val="FF0000"/>
              </a:solidFill>
              <a:effectLst/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1331641"/>
            <a:ext cx="3028950" cy="2880319"/>
          </a:xfrm>
        </p:spPr>
        <p:txBody>
          <a:bodyPr>
            <a:noAutofit/>
          </a:bodyPr>
          <a:lstStyle/>
          <a:p>
            <a:pPr algn="just"/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2020г ГБУ ДПО РД</a:t>
            </a:r>
          </a:p>
          <a:p>
            <a:pPr algn="just"/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«ДИРО» «Дагестанский институт развития образования» освоила дополнительную профессиональную программу </a:t>
            </a:r>
          </a:p>
          <a:p>
            <a:pPr algn="just"/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«Современные подходы к организации и содержанию  дошкольного образования» в объеме 72 часов</a:t>
            </a:r>
            <a:endParaRPr lang="ru-RU" sz="1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1307637"/>
            <a:ext cx="3183210" cy="3336371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В 2018г «Сельскохозяйственный колледж имени Ш.И.Шихсаидова» по дополнительной профессиональной программе</a:t>
            </a:r>
          </a:p>
          <a:p>
            <a:r>
              <a:rPr lang="ru-RU" sz="2000" b="1" dirty="0" smtClean="0"/>
              <a:t> « Обучение первой помощи»  в объеме 16 часов</a:t>
            </a:r>
            <a:endParaRPr lang="ru-RU" sz="20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89040" y="4499992"/>
            <a:ext cx="2841681" cy="20162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0688" y="6084168"/>
            <a:ext cx="3092247" cy="2081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2656" y="1"/>
            <a:ext cx="568863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2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4 </a:t>
            </a:r>
          </a:p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Аттестована </a:t>
            </a:r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первую квалификационную категорию </a:t>
            </a:r>
            <a:endParaRPr lang="ru-RU" sz="32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.06.2013 </a:t>
            </a:r>
            <a:r>
              <a:rPr lang="ru-RU" sz="3200" b="1" i="1" dirty="0">
                <a:solidFill>
                  <a:srgbClr val="FF0000"/>
                </a:solidFill>
              </a:rPr>
              <a:t>г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F:\img0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6717" y="3203848"/>
            <a:ext cx="2732443" cy="3528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MSC_MS_RU_RU_8March_Pink_2007v_Russia">
  <a:themeElements>
    <a:clrScheme name="8 марта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8 марта">
      <a:majorFont>
        <a:latin typeface="Segoe Scrip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3DE88507-060B-42D1-89C8-39E512EFE87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MSC_MS_RU_RU_8March_Pink_2007v_Russia</Template>
  <TotalTime>0</TotalTime>
  <Words>1063</Words>
  <Application>Microsoft Office PowerPoint</Application>
  <PresentationFormat>Экран (4:3)</PresentationFormat>
  <Paragraphs>265</Paragraphs>
  <Slides>41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MSC_MS_RU_RU_8March_Pink_2007v_Russia</vt:lpstr>
      <vt:lpstr>Слайд 1</vt:lpstr>
      <vt:lpstr>Содержание</vt:lpstr>
      <vt:lpstr>Раздел 1 </vt:lpstr>
      <vt:lpstr>Слайд 4</vt:lpstr>
      <vt:lpstr>Слайд 5</vt:lpstr>
      <vt:lpstr>    </vt:lpstr>
      <vt:lpstr>    </vt:lpstr>
      <vt:lpstr>Повышение квалификации</vt:lpstr>
      <vt:lpstr>Слайд 9</vt:lpstr>
      <vt:lpstr>  </vt:lpstr>
      <vt:lpstr> </vt:lpstr>
      <vt:lpstr>Слайд 12</vt:lpstr>
      <vt:lpstr>Слайд 13</vt:lpstr>
      <vt:lpstr>Слайд 14</vt:lpstr>
      <vt:lpstr>Раздел 8   </vt:lpstr>
      <vt:lpstr>Слайд 16</vt:lpstr>
      <vt:lpstr>Слайд 17</vt:lpstr>
      <vt:lpstr>Слайд 18</vt:lpstr>
      <vt:lpstr>Слайд 19</vt:lpstr>
      <vt:lpstr>Раздел 9 </vt:lpstr>
      <vt:lpstr>Слайд 21</vt:lpstr>
      <vt:lpstr>Слайд 22</vt:lpstr>
      <vt:lpstr>Слайд 23</vt:lpstr>
      <vt:lpstr>Слайд 24</vt:lpstr>
      <vt:lpstr>Слайд 25</vt:lpstr>
      <vt:lpstr>РАЗДЕЛ 10</vt:lpstr>
      <vt:lpstr>Слайд 27</vt:lpstr>
      <vt:lpstr>Раздел 11  </vt:lpstr>
      <vt:lpstr>Слайд 29</vt:lpstr>
      <vt:lpstr>Слайд 30</vt:lpstr>
      <vt:lpstr>Мы занимаемся </vt:lpstr>
      <vt:lpstr>Наши будни</vt:lpstr>
      <vt:lpstr>Наши будни </vt:lpstr>
      <vt:lpstr>Слайд 34</vt:lpstr>
      <vt:lpstr>Слайд 35</vt:lpstr>
      <vt:lpstr> Раздел 12 </vt:lpstr>
      <vt:lpstr>Слайд 37</vt:lpstr>
      <vt:lpstr>Слайд 38</vt:lpstr>
      <vt:lpstr>Слайд 39</vt:lpstr>
      <vt:lpstr>Слайд 40</vt:lpstr>
      <vt:lpstr>Слайд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>Шаблон оформления к 8 Марта</dc:description>
  <cp:lastModifiedBy/>
  <cp:revision>1</cp:revision>
  <dcterms:created xsi:type="dcterms:W3CDTF">2016-01-10T07:30:25Z</dcterms:created>
  <dcterms:modified xsi:type="dcterms:W3CDTF">2021-03-15T10:08:17Z</dcterms:modified>
  <cp:category>Шаблон оформления к 8 Марта</cp:category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TC103516769990</vt:lpwstr>
  </property>
</Properties>
</file>