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316" r:id="rId7"/>
    <p:sldId id="260" r:id="rId8"/>
    <p:sldId id="267" r:id="rId9"/>
    <p:sldId id="263" r:id="rId10"/>
    <p:sldId id="262" r:id="rId11"/>
    <p:sldId id="318" r:id="rId12"/>
    <p:sldId id="317" r:id="rId13"/>
    <p:sldId id="313" r:id="rId14"/>
    <p:sldId id="314" r:id="rId15"/>
    <p:sldId id="319" r:id="rId16"/>
    <p:sldId id="264" r:id="rId17"/>
    <p:sldId id="268" r:id="rId18"/>
    <p:sldId id="269" r:id="rId19"/>
    <p:sldId id="283" r:id="rId20"/>
    <p:sldId id="270" r:id="rId21"/>
    <p:sldId id="271" r:id="rId22"/>
    <p:sldId id="286" r:id="rId23"/>
    <p:sldId id="287" r:id="rId24"/>
    <p:sldId id="295" r:id="rId25"/>
    <p:sldId id="296" r:id="rId26"/>
    <p:sldId id="297" r:id="rId27"/>
    <p:sldId id="298" r:id="rId28"/>
    <p:sldId id="300" r:id="rId29"/>
    <p:sldId id="273" r:id="rId30"/>
    <p:sldId id="280" r:id="rId31"/>
    <p:sldId id="308" r:id="rId32"/>
    <p:sldId id="309" r:id="rId33"/>
    <p:sldId id="282" r:id="rId34"/>
    <p:sldId id="289" r:id="rId35"/>
    <p:sldId id="290" r:id="rId36"/>
    <p:sldId id="302" r:id="rId37"/>
    <p:sldId id="320" r:id="rId38"/>
    <p:sldId id="310" r:id="rId39"/>
    <p:sldId id="322" r:id="rId40"/>
    <p:sldId id="323" r:id="rId41"/>
    <p:sldId id="324" r:id="rId42"/>
    <p:sldId id="325" r:id="rId4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9" autoAdjust="0"/>
    <p:restoredTop sz="98545" autoAdjust="0"/>
  </p:normalViewPr>
  <p:slideViewPr>
    <p:cSldViewPr>
      <p:cViewPr varScale="1">
        <p:scale>
          <a:sx n="53" d="100"/>
          <a:sy n="53" d="100"/>
        </p:scale>
        <p:origin x="-218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6D4C-3F86-4F84-91E3-01435979480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504C-A3D3-4986-8F7D-C43C1DCF83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47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28692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333741"/>
            <a:ext cx="3030141" cy="4834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6"/>
            <a:ext cx="3031331" cy="1286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33741"/>
            <a:ext cx="3031331" cy="4834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488" y="761973"/>
            <a:ext cx="4800612" cy="112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810" y="2133601"/>
            <a:ext cx="560429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468631" y="1907703"/>
            <a:ext cx="45719" cy="1512169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ru-RU" sz="800" b="1" i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712" y="179513"/>
            <a:ext cx="5544616" cy="1296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Муниципальное казенное дошкольное образовательное учреждение «Детский сад№10 города Буйнакска»</a:t>
            </a:r>
            <a:endParaRPr lang="ru-RU" dirty="0">
              <a:solidFill>
                <a:srgbClr val="7030A0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4744" y="1331640"/>
            <a:ext cx="4896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FF0000"/>
                </a:solidFill>
                <a:latin typeface="Georgia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Портфолио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 воспитателя</a:t>
            </a:r>
            <a:endParaRPr lang="ru-RU" sz="4000" dirty="0">
              <a:solidFill>
                <a:srgbClr val="FF0000"/>
              </a:solidFill>
              <a:latin typeface="Georgia" pitchFamily="18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800" y="2843809"/>
            <a:ext cx="3528391" cy="4176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107504"/>
            <a:ext cx="5112568" cy="864096"/>
          </a:xfrm>
        </p:spPr>
        <p:txBody>
          <a:bodyPr/>
          <a:lstStyle/>
          <a:p>
            <a:pPr algn="l"/>
            <a:r>
              <a:rPr lang="ru-RU" sz="800" dirty="0" smtClean="0"/>
              <a:t>  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899593"/>
            <a:ext cx="5544616" cy="7268626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ru-RU" sz="5800" b="1" i="1" dirty="0" smtClean="0">
                <a:solidFill>
                  <a:srgbClr val="FF0000"/>
                </a:solidFill>
              </a:rPr>
              <a:t>РАЗДЕЛ 5</a:t>
            </a:r>
          </a:p>
          <a:p>
            <a:pPr algn="just"/>
            <a:r>
              <a:rPr lang="ru-RU" sz="3800" b="1" i="1" u="sng" dirty="0" smtClean="0">
                <a:solidFill>
                  <a:srgbClr val="FF0000"/>
                </a:solidFill>
              </a:rPr>
              <a:t>Основная цель моей педагогической</a:t>
            </a:r>
            <a:r>
              <a:rPr lang="ru-RU" sz="3800" b="1" i="1" dirty="0" smtClean="0">
                <a:solidFill>
                  <a:srgbClr val="FF0000"/>
                </a:solidFill>
              </a:rPr>
              <a:t> </a:t>
            </a:r>
            <a:r>
              <a:rPr lang="ru-RU" sz="3800" b="1" i="1" u="sng" dirty="0" smtClean="0">
                <a:solidFill>
                  <a:srgbClr val="FF0000"/>
                </a:solidFill>
              </a:rPr>
              <a:t>деятельности</a:t>
            </a:r>
            <a:r>
              <a:rPr lang="ru-RU" sz="3800" b="1" i="1" dirty="0" smtClean="0">
                <a:solidFill>
                  <a:srgbClr val="FF0000"/>
                </a:solidFill>
              </a:rPr>
              <a:t> </a:t>
            </a:r>
            <a:r>
              <a:rPr lang="ru-RU" sz="3800" b="1" i="1" dirty="0" smtClean="0">
                <a:solidFill>
                  <a:srgbClr val="002060"/>
                </a:solidFill>
              </a:rPr>
              <a:t>– это поддержка каждого ребенка на пути его саморазвития, самоутверждения и самопознания. </a:t>
            </a:r>
          </a:p>
          <a:p>
            <a:pPr algn="just"/>
            <a:r>
              <a:rPr lang="ru-RU" sz="3800" b="1" i="1" dirty="0" smtClean="0">
                <a:solidFill>
                  <a:srgbClr val="FF0000"/>
                </a:solidFill>
              </a:rPr>
              <a:t>Задачи: </a:t>
            </a:r>
          </a:p>
          <a:p>
            <a:pPr algn="just"/>
            <a:r>
              <a:rPr lang="ru-RU" sz="3800" b="1" i="1" dirty="0" smtClean="0">
                <a:solidFill>
                  <a:srgbClr val="002060"/>
                </a:solidFill>
              </a:rPr>
              <a:t>-Помочь полноценному проживанию ребенком всех этапов детства (дошкольного возраста); </a:t>
            </a:r>
          </a:p>
          <a:p>
            <a:pPr algn="just">
              <a:buFontTx/>
              <a:buChar char="-"/>
            </a:pPr>
            <a:r>
              <a:rPr lang="ru-RU" sz="3800" b="1" i="1" dirty="0" smtClean="0">
                <a:solidFill>
                  <a:srgbClr val="002060"/>
                </a:solidFill>
              </a:rPr>
              <a:t>Помочь каждому ребёнку научиться свободно общаться со сверстниками и взрослыми;</a:t>
            </a:r>
          </a:p>
          <a:p>
            <a:pPr algn="just">
              <a:buFontTx/>
              <a:buChar char="-"/>
            </a:pPr>
            <a:r>
              <a:rPr lang="ru-RU" sz="3800" b="1" i="1" dirty="0" smtClean="0">
                <a:solidFill>
                  <a:srgbClr val="002060"/>
                </a:solidFill>
              </a:rPr>
              <a:t>Сделать образовательный процесс более увлекательным для детей; </a:t>
            </a:r>
          </a:p>
          <a:p>
            <a:pPr algn="just">
              <a:buFontTx/>
              <a:buChar char="-"/>
            </a:pPr>
            <a:r>
              <a:rPr lang="ru-RU" sz="3800" b="1" i="1" dirty="0" smtClean="0">
                <a:solidFill>
                  <a:srgbClr val="002060"/>
                </a:solidFill>
              </a:rPr>
              <a:t>Способствовать развитию и формированию у детей познавательной активности, самостоятельности, творчества; </a:t>
            </a:r>
          </a:p>
          <a:p>
            <a:pPr algn="just">
              <a:buFontTx/>
              <a:buChar char="-"/>
            </a:pPr>
            <a:r>
              <a:rPr lang="ru-RU" sz="3800" b="1" i="1" dirty="0" smtClean="0">
                <a:solidFill>
                  <a:srgbClr val="002060"/>
                </a:solidFill>
              </a:rPr>
              <a:t>умения пользоваться разными источниками информации;</a:t>
            </a:r>
          </a:p>
          <a:p>
            <a:pPr algn="just">
              <a:buFontTx/>
              <a:buChar char="-"/>
            </a:pPr>
            <a:r>
              <a:rPr lang="ru-RU" sz="3800" b="1" i="1" dirty="0" smtClean="0">
                <a:solidFill>
                  <a:srgbClr val="002060"/>
                </a:solidFill>
              </a:rPr>
              <a:t>Способствовать формированию у детей любви к учебе</a:t>
            </a:r>
          </a:p>
          <a:p>
            <a:pPr algn="just">
              <a:buFontTx/>
              <a:buChar char="-"/>
            </a:pPr>
            <a:r>
              <a:rPr lang="ru-RU" sz="3800" b="1" i="1" dirty="0" smtClean="0">
                <a:solidFill>
                  <a:srgbClr val="002060"/>
                </a:solidFill>
              </a:rPr>
              <a:t>Поддерживать инициативы детей в различных видах деятельности; </a:t>
            </a:r>
          </a:p>
          <a:p>
            <a:pPr algn="just">
              <a:buFontTx/>
              <a:buChar char="-"/>
            </a:pPr>
            <a:r>
              <a:rPr lang="ru-RU" sz="3800" b="1" i="1" dirty="0" smtClean="0">
                <a:solidFill>
                  <a:srgbClr val="002060"/>
                </a:solidFill>
              </a:rPr>
              <a:t>Активно сотрудничать с семьей; </a:t>
            </a:r>
          </a:p>
          <a:p>
            <a:pPr algn="just">
              <a:buFontTx/>
              <a:buChar char="-"/>
            </a:pPr>
            <a:r>
              <a:rPr lang="ru-RU" sz="3800" b="1" i="1" dirty="0" smtClean="0">
                <a:solidFill>
                  <a:srgbClr val="002060"/>
                </a:solidFill>
              </a:rPr>
              <a:t>Приобщать детей к социокультурным нормам, традициям семьи, общества и государства; к здоровому образу жизни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xmlns="" val="40046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323528"/>
            <a:ext cx="6048672" cy="864096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3600" dirty="0">
              <a:solidFill>
                <a:srgbClr val="FF00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720" y="971600"/>
            <a:ext cx="53285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6</a:t>
            </a:r>
            <a:r>
              <a:rPr lang="ru-RU" sz="3600" b="1" i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Самообразование педагога </a:t>
            </a:r>
            <a:r>
              <a:rPr lang="ru-RU" sz="2400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(за 3 года)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0808" y="2987824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   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Темы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1. Развитие творческого воображения у детей̆ дошкольного возраста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4860032"/>
            <a:ext cx="3429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2. Технология ТРИЗ в детском саду.</a:t>
            </a:r>
          </a:p>
          <a:p>
            <a:endParaRPr lang="ru-RU" sz="2000" b="1" i="1" dirty="0" smtClean="0"/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3. «Театрализованная деятельность»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2940" y="8100392"/>
            <a:ext cx="2438028" cy="220670"/>
          </a:xfrm>
        </p:spPr>
        <p:txBody>
          <a:bodyPr>
            <a:noAutofit/>
          </a:bodyPr>
          <a:lstStyle/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369332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664" y="954106"/>
            <a:ext cx="57606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6712" y="971600"/>
            <a:ext cx="5112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«… Быть может, труд наш с виду неприметен,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но лишь одно я знаю – малыши,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спешат к нам в сад, с утра торопят маму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 - давай быстрее, мама, побежим!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Наверное – это вот и есть ответ – ценнее нашего труда на свете нет!»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6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92696" y="755576"/>
            <a:ext cx="72008" cy="45719"/>
          </a:xfrm>
        </p:spPr>
        <p:txBody>
          <a:bodyPr/>
          <a:lstStyle/>
          <a:p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704" y="683568"/>
            <a:ext cx="5544616" cy="79928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                 РАЗДЕЛ 7</a:t>
            </a:r>
          </a:p>
          <a:p>
            <a:pPr>
              <a:buNone/>
            </a:pPr>
            <a:r>
              <a:rPr lang="ru-RU" sz="1200" dirty="0" smtClean="0"/>
              <a:t>                        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ЭССЕ   </a:t>
            </a:r>
          </a:p>
          <a:p>
            <a:pPr>
              <a:buNone/>
            </a:pPr>
            <a:r>
              <a:rPr lang="ru-RU" sz="2000" b="1" i="1" dirty="0" smtClean="0"/>
              <a:t>     </a:t>
            </a:r>
            <a:r>
              <a:rPr lang="ru-RU" sz="2000" b="1" i="1" dirty="0" smtClean="0">
                <a:solidFill>
                  <a:srgbClr val="FF0000"/>
                </a:solidFill>
              </a:rPr>
              <a:t>«Моя профессия — воспитатель» </a:t>
            </a:r>
            <a:r>
              <a:rPr lang="ru-RU" sz="2000" b="1" i="1" dirty="0" smtClean="0"/>
              <a:t>  </a:t>
            </a:r>
            <a:r>
              <a:rPr lang="ru-RU" sz="1200" dirty="0" smtClean="0"/>
              <a:t> 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7030A0"/>
                </a:solidFill>
              </a:rPr>
              <a:t>       На свете есть тысячи профессий, все они нужные и интересные. Но каждый человек    должен избрать ту, которая наиболее соответствует его природным способностям, то есть, найти свое призвание.  Работая воспитателем и думаю, что это не просто моя профессия, но и мое призвание, мой образ жизни. Эта профессия заставляет меня забывать все проблемы и огорчения, ощущать себя всегда здоровой, энергичной и всегда находиться в мире сказочного детства.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7030A0"/>
                </a:solidFill>
              </a:rPr>
              <a:t>       Каждый день, приходя на работу, я радуюсь, когда вижу своих воспитанников, которые спешат поделиться своими радостями и бедами. Я вижу их глаза, ловящие моё слово, мой взгляд, мои жесты; глаза, готовые вместить в себя целый мир. Глядя в эти глаза, ты понимаешь, что нужна им.     Работая с детьми, я не перестаю удивляться, насколько же они все разные: непредсказуемые, интересные, забавные, удивительно умные, умеющие своими рассуждениями, поступками поставить задачу передо мной или любым взрослым.  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7030A0"/>
                </a:solidFill>
              </a:rPr>
              <a:t>           </a:t>
            </a:r>
          </a:p>
          <a:p>
            <a:pPr>
              <a:buNone/>
            </a:pPr>
            <a:r>
              <a:rPr lang="ru-RU" sz="1600" b="1" i="1" dirty="0" smtClean="0"/>
              <a:t> </a:t>
            </a:r>
            <a:endParaRPr lang="ru-RU" sz="1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4664" y="954108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3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92696" y="755576"/>
            <a:ext cx="72008" cy="45719"/>
          </a:xfrm>
        </p:spPr>
        <p:txBody>
          <a:bodyPr/>
          <a:lstStyle/>
          <a:p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704" y="683568"/>
            <a:ext cx="5544616" cy="79928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                 </a:t>
            </a:r>
            <a:endParaRPr lang="ru-RU" sz="1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4664" y="954108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0728" y="755576"/>
            <a:ext cx="5040560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Для успешного овладения профессией человек должен быть:  внимательным, ответственным,  отзывчивым,  тактичным, общительным, терпеливым, любить детей, уметь контролировать своё поведение и эмоции.    Самое главное в нашей профессии – любить детей, любить просто так, ни за что, отдавать им свое сердце.  А еще мои детки умеют делать замечательные комплименты, от этого сразу поднимается настроение. И все это искренне, непосредственно. А в ответ они ждут моей улыбки и ответного «спасибо».  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Любовь детей – это высшая награда для воспитателя.    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 </a:t>
            </a:r>
            <a:r>
              <a:rPr lang="ru-RU" sz="1600" b="1" i="1" dirty="0" smtClean="0">
                <a:solidFill>
                  <a:srgbClr val="7030A0"/>
                </a:solidFill>
              </a:rPr>
              <a:t>Каждый день открывать для себя новое в своих детях и в себе, быть готовым учиться вместе с ними, у них, помогать поддерживать, сопереживать успехам и неудачам своих детей, находить радость в общении с детьми, думать о них, вселять в них уверенность в своих силах.     Ты видишь улыбки детей и счастливые лица их родителей. И хочется верить, что отдавая частицу себя, вкладывая частицу своей души и своего сердца в каждого ребёнка, я делаю этот мир добрее и лучше…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03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70" y="761974"/>
            <a:ext cx="6066674" cy="4871274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8</a:t>
            </a:r>
            <a:r>
              <a:rPr lang="ru-RU" sz="7200" dirty="0" smtClean="0">
                <a:effectLst/>
              </a:rPr>
              <a:t/>
            </a:r>
            <a:br>
              <a:rPr lang="ru-RU" sz="7200" dirty="0" smtClean="0">
                <a:effectLst/>
              </a:rPr>
            </a:b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08720" y="3563888"/>
            <a:ext cx="5184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Награды и достижения педагога и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1"/>
            <a:ext cx="648072" cy="611559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0688" y="1547664"/>
            <a:ext cx="2541056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12976" y="1475656"/>
            <a:ext cx="2736304" cy="3806592"/>
          </a:xfrm>
        </p:spPr>
      </p:pic>
      <p:sp>
        <p:nvSpPr>
          <p:cNvPr id="3" name="TextBox 2"/>
          <p:cNvSpPr txBox="1"/>
          <p:nvPr/>
        </p:nvSpPr>
        <p:spPr>
          <a:xfrm>
            <a:off x="1340768" y="0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70C0"/>
                </a:solidFill>
              </a:rPr>
              <a:t>Мои достижения </a:t>
            </a: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5423261"/>
            <a:ext cx="2736304" cy="3634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8" y="467459"/>
            <a:ext cx="4800612" cy="11282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4664" y="467544"/>
            <a:ext cx="2826782" cy="402737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1008" y="611560"/>
            <a:ext cx="3024336" cy="409469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6792" y="4932040"/>
            <a:ext cx="345638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3850" y="179512"/>
            <a:ext cx="3005924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42297" y="251520"/>
            <a:ext cx="3022234" cy="436101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4824" y="4860032"/>
            <a:ext cx="316835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79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07504"/>
            <a:ext cx="648072" cy="720080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7327" y="2339752"/>
            <a:ext cx="2283346" cy="3816423"/>
          </a:xfrm>
        </p:spPr>
      </p:pic>
      <p:sp>
        <p:nvSpPr>
          <p:cNvPr id="3" name="TextBox 2"/>
          <p:cNvSpPr txBox="1"/>
          <p:nvPr/>
        </p:nvSpPr>
        <p:spPr>
          <a:xfrm>
            <a:off x="1484784" y="251520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Достижения моих воспитанников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1"/>
            <a:ext cx="5112568" cy="1115615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Содержание</a:t>
            </a:r>
            <a:endParaRPr lang="ru-RU" sz="5400" dirty="0">
              <a:solidFill>
                <a:srgbClr val="FF00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0810" y="1115617"/>
            <a:ext cx="5398510" cy="70526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1.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Общие сведения о    педагоге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2. </a:t>
            </a:r>
            <a:r>
              <a:rPr lang="ru-RU" b="1" dirty="0" smtClean="0">
                <a:solidFill>
                  <a:srgbClr val="7030A0"/>
                </a:solidFill>
              </a:rPr>
              <a:t>Мое профессиональное Кредо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3. </a:t>
            </a:r>
            <a:r>
              <a:rPr lang="ru-RU" b="1" dirty="0" smtClean="0">
                <a:solidFill>
                  <a:srgbClr val="7030A0"/>
                </a:solidFill>
              </a:rPr>
              <a:t>Образование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4. </a:t>
            </a:r>
            <a:r>
              <a:rPr lang="ru-RU" b="1" dirty="0" smtClean="0">
                <a:solidFill>
                  <a:srgbClr val="7030A0"/>
                </a:solidFill>
              </a:rPr>
              <a:t>Сведение об аттестации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5.</a:t>
            </a:r>
            <a:r>
              <a:rPr lang="ru-RU" b="1" dirty="0" smtClean="0">
                <a:solidFill>
                  <a:srgbClr val="7030A0"/>
                </a:solidFill>
              </a:rPr>
              <a:t> Основная цель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Раздел 6.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Самообразование педагога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7. . </a:t>
            </a:r>
            <a:r>
              <a:rPr lang="ru-RU" b="1" dirty="0" smtClean="0">
                <a:solidFill>
                  <a:srgbClr val="7030A0"/>
                </a:solidFill>
              </a:rPr>
              <a:t>Эссе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8.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Награды и достижения педагога и воспитанников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9. </a:t>
            </a:r>
            <a:r>
              <a:rPr lang="ru-RU" b="1" dirty="0" smtClean="0">
                <a:solidFill>
                  <a:srgbClr val="7030A0"/>
                </a:solidFill>
              </a:rPr>
              <a:t>Результаты педагогической деятельности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10. </a:t>
            </a:r>
            <a:r>
              <a:rPr lang="ru-RU" b="1" dirty="0" smtClean="0">
                <a:solidFill>
                  <a:srgbClr val="7030A0"/>
                </a:solidFill>
              </a:rPr>
              <a:t>Участие в методической работе детского сада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11. </a:t>
            </a:r>
            <a:r>
              <a:rPr lang="ru-RU" b="1" dirty="0" smtClean="0">
                <a:solidFill>
                  <a:srgbClr val="7030A0"/>
                </a:solidFill>
              </a:rPr>
              <a:t>Фотоматериалы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Раздел 12. </a:t>
            </a:r>
            <a:r>
              <a:rPr lang="ru-RU" b="1" dirty="0" smtClean="0">
                <a:solidFill>
                  <a:srgbClr val="7030A0"/>
                </a:solidFill>
              </a:rPr>
              <a:t>Дополнительно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0"/>
            <a:ext cx="5722962" cy="4788024"/>
          </a:xfrm>
        </p:spPr>
        <p:txBody>
          <a:bodyPr vert="horz"/>
          <a:lstStyle/>
          <a:p>
            <a:r>
              <a:rPr lang="ru-RU" sz="720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9 </a:t>
            </a:r>
            <a:endParaRPr lang="ru-RU" sz="7200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28700" y="7518399"/>
            <a:ext cx="4800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96752" y="3779912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Результаты педагогической деятельности</a:t>
            </a:r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1331640"/>
            <a:ext cx="5760640" cy="7488831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b="1" dirty="0"/>
              <a:t>Конвенция о защите прав человека и основных свобод</a:t>
            </a:r>
          </a:p>
          <a:p>
            <a:pPr marL="514350" indent="-514350" algn="just">
              <a:buAutoNum type="arabicPeriod"/>
            </a:pPr>
            <a:r>
              <a:rPr lang="ru-RU" b="1" dirty="0"/>
              <a:t>Конвенция о правах ребенка</a:t>
            </a:r>
          </a:p>
          <a:p>
            <a:pPr marL="514350" indent="-514350" algn="just">
              <a:buAutoNum type="arabicPeriod"/>
            </a:pPr>
            <a:r>
              <a:rPr lang="ru-RU" b="1" dirty="0"/>
              <a:t>Конституция РФ</a:t>
            </a:r>
          </a:p>
          <a:p>
            <a:pPr marL="514350" indent="-514350" algn="just">
              <a:buAutoNum type="arabicPeriod"/>
            </a:pPr>
            <a:r>
              <a:rPr lang="ru-RU" b="1" dirty="0"/>
              <a:t>Закон РФ «Об </a:t>
            </a:r>
            <a:r>
              <a:rPr lang="ru-RU" b="1" dirty="0" smtClean="0"/>
              <a:t>образовании в Российской Федерации» от 29 декабря 2012г. 273-ФЗ</a:t>
            </a:r>
            <a:endParaRPr lang="ru-RU" b="1" dirty="0"/>
          </a:p>
          <a:p>
            <a:pPr marL="514350" indent="-514350" algn="just">
              <a:buAutoNum type="arabicPeriod"/>
            </a:pPr>
            <a:r>
              <a:rPr lang="ru-RU" b="1" dirty="0"/>
              <a:t> </a:t>
            </a:r>
            <a:r>
              <a:rPr lang="ru-RU" b="1" dirty="0" smtClean="0"/>
              <a:t>Основная </a:t>
            </a:r>
            <a:r>
              <a:rPr lang="ru-RU" b="1" dirty="0"/>
              <a:t>образовательная программа дошкольного образования 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Федеральный государственный образовательный стандарт дошкольного образования (Приказ № 1155 от 17.10.2013 г)</a:t>
            </a:r>
          </a:p>
          <a:p>
            <a:pPr marL="0" indent="0" algn="just">
              <a:buNone/>
            </a:pPr>
            <a:endParaRPr lang="ru-RU" b="1" dirty="0" smtClean="0"/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6712" y="25152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Нормативно-правовые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xmlns="" val="3526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64" y="1331641"/>
            <a:ext cx="5832648" cy="74168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7. Комментарии к ФГОС ДО (Письмо Министерства образовании и науки № 08-249 от 28.02.2014 г.)</a:t>
            </a:r>
          </a:p>
          <a:p>
            <a:pPr algn="just"/>
            <a:r>
              <a:rPr lang="ru-RU" b="1" dirty="0" smtClean="0"/>
              <a:t>8.План действий по обеспечению  введения ФГОС ДО</a:t>
            </a:r>
          </a:p>
          <a:p>
            <a:pPr algn="just"/>
            <a:r>
              <a:rPr lang="ru-RU" b="1" dirty="0" smtClean="0"/>
              <a:t>9.Санитарно-эпидемиологическими требованиями к устройству, содержанию и организации режима работы ДОУ(СанПиН 2.4.1.3049-13)</a:t>
            </a:r>
          </a:p>
          <a:p>
            <a:pPr algn="just"/>
            <a:r>
              <a:rPr lang="ru-RU" b="1" dirty="0" smtClean="0"/>
              <a:t>10. Локальные акты ДОУ (устав, коллективный договор, правила внутреннего распорядка, трудовой договор, должностная инструкция) 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4704" y="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Нормативно – правовые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xmlns="" val="19210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404813" y="8350092"/>
            <a:ext cx="360362" cy="21621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68960">
            <a:off x="394887" y="979053"/>
            <a:ext cx="2256002" cy="2244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688" y="1795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Методическое обеспечение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6912" y="755576"/>
            <a:ext cx="1944215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30907">
            <a:off x="4512700" y="797264"/>
            <a:ext cx="2008351" cy="2723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08553">
            <a:off x="24908" y="4257628"/>
            <a:ext cx="2734960" cy="16409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00080">
            <a:off x="4184892" y="3466786"/>
            <a:ext cx="2302623" cy="27962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296742">
            <a:off x="2350174" y="3228303"/>
            <a:ext cx="1877615" cy="29218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162610">
            <a:off x="769392" y="6444492"/>
            <a:ext cx="1559094" cy="20841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381424">
            <a:off x="2420336" y="6221277"/>
            <a:ext cx="1873557" cy="22411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759384">
            <a:off x="4139998" y="6357650"/>
            <a:ext cx="2327151" cy="20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8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1"/>
            <a:ext cx="1512168" cy="97160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1547665"/>
            <a:ext cx="288032" cy="1152127"/>
          </a:xfrm>
        </p:spPr>
        <p:txBody>
          <a:bodyPr>
            <a:normAutofit/>
          </a:bodyPr>
          <a:lstStyle/>
          <a:p>
            <a:endParaRPr lang="ru-RU" sz="19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2656" y="0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Физкультурно</a:t>
            </a:r>
            <a:r>
              <a:rPr lang="ru-RU" sz="2800" b="1" i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оздоровительные </a:t>
            </a:r>
            <a:r>
              <a:rPr lang="ru-RU" sz="28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мероприятия в моей группе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688" y="1384995"/>
            <a:ext cx="540830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по массажным коврикам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босиком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Употребляем в пищу чеснок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массаж носа и ушей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Смазываем нос оксолиновой мазью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спортивные игры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в облегченной одежде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ванны в летний период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гимнастика после дневного сна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праздники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 утренняя гимнастика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на улице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на улице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181141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1"/>
            <a:ext cx="864096" cy="611559"/>
          </a:xfrm>
        </p:spPr>
        <p:txBody>
          <a:bodyPr/>
          <a:lstStyle/>
          <a:p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704" y="899593"/>
            <a:ext cx="5040560" cy="63367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Предметно – пространственная развивающая среда организована с учётом требований </a:t>
            </a:r>
            <a:r>
              <a:rPr lang="ru-RU" b="1" dirty="0" smtClean="0"/>
              <a:t>ФГОС.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Пространство </a:t>
            </a:r>
            <a:r>
              <a:rPr lang="ru-RU" b="1" dirty="0"/>
              <a:t>группы организованно в виде хорошо разграниченных зон, оснащенных развивающим материалом. Все предметы </a:t>
            </a:r>
            <a:r>
              <a:rPr lang="ru-RU" b="1" dirty="0" smtClean="0"/>
              <a:t>доступны детям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 smtClean="0"/>
              <a:t>Все </a:t>
            </a:r>
            <a:r>
              <a:rPr lang="ru-RU" b="1" dirty="0"/>
              <a:t>элементы среды связаны между собой по содержанию и художественному решению. Мебель соответствует росту и возрасту детей, игрушки — обеспечивают максимальный для данного возраста развивающий эффект.</a:t>
            </a:r>
            <a:endParaRPr lang="ru-RU" b="1" dirty="0" smtClean="0"/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8680" y="10750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Развивающая </a:t>
            </a:r>
            <a:r>
              <a:rPr lang="ru-RU" sz="3200" b="1" i="1" dirty="0">
                <a:solidFill>
                  <a:srgbClr val="FF0000"/>
                </a:solidFill>
              </a:rPr>
              <a:t>среда</a:t>
            </a:r>
            <a:br>
              <a:rPr lang="ru-RU" sz="3200" b="1" i="1" dirty="0">
                <a:solidFill>
                  <a:srgbClr val="FF0000"/>
                </a:solidFill>
              </a:rPr>
            </a:b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720" y="827584"/>
            <a:ext cx="4824536" cy="1152128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effectLst/>
              </a:rPr>
              <a:t>РАЗДЕЛ 10</a:t>
            </a:r>
            <a:endParaRPr lang="ru-RU" sz="60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0728" y="2195737"/>
            <a:ext cx="475252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Участие в методической работе детского сада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1. МАСТЕР – КЛАССЫ ДЛЯ ВОСПИТАТЕЛЕЙ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2. МАСТЕР – КЛАССЫ ДЛЯ РОДИТЕЛЕЙ 3. КОНСУЛЬТАЦИИ ДЛЯ ВОСПИТАТЕЛЕЙ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4. КОНСУЛЬТАЦИИ ДЛЯ РОДИТЕЛЕЙ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5. РАЗРАБОТАЛА ЗАНЯТИЯ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6. ПРАЗДНИКИ</a:t>
            </a: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8760" y="5292080"/>
            <a:ext cx="47525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Мои принципы работы: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8760" y="5940152"/>
            <a:ext cx="4464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7030A0"/>
                </a:solidFill>
              </a:rPr>
              <a:t>Индивидуальный подход к каждому ребенку</a:t>
            </a:r>
          </a:p>
          <a:p>
            <a:pPr>
              <a:buFont typeface="Arial" pitchFamily="34" charset="0"/>
              <a:buChar char="•"/>
            </a:pPr>
            <a:endParaRPr lang="ru-RU" sz="2000" b="1" i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7030A0"/>
                </a:solidFill>
              </a:rPr>
              <a:t> Воспитывая детей, учитывать их индивидуальные способности и не забывать о том , что каждый ребенок личность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8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1"/>
            <a:ext cx="216024" cy="1043607"/>
          </a:xfrm>
        </p:spPr>
        <p:txBody>
          <a:bodyPr/>
          <a:lstStyle/>
          <a:p>
            <a:endParaRPr lang="ru-RU" sz="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64" y="1691680"/>
            <a:ext cx="2232248" cy="3160705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920" y="1907704"/>
            <a:ext cx="2225052" cy="31150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104" y="2987824"/>
            <a:ext cx="2045785" cy="2894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2736" y="0"/>
            <a:ext cx="5192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Размещаю интересную информацию для родителей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984" y="5724128"/>
            <a:ext cx="2870023" cy="2106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712" y="5004048"/>
            <a:ext cx="2232248" cy="27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6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7006" y="2051720"/>
            <a:ext cx="6010994" cy="4032448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11</a:t>
            </a:r>
            <a:r>
              <a:rPr lang="ru-RU" sz="4800" b="1" i="1" dirty="0" smtClean="0">
                <a:solidFill>
                  <a:srgbClr val="00206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9600" dirty="0"/>
              <a:t/>
            </a:r>
            <a:br>
              <a:rPr lang="ru-RU" sz="9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028700" y="4572000"/>
            <a:ext cx="5064596" cy="108012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Фотоматериалы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6712" y="349188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99\Desktop\IMG-20151230-WA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395536"/>
            <a:ext cx="2664296" cy="3271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999\Desktop\IMG-20181225-WA00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016" y="755576"/>
            <a:ext cx="3028950" cy="1703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999\Desktop\IMG-20180530-WA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5632" y="2267744"/>
            <a:ext cx="331236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6752" y="2771800"/>
            <a:ext cx="244827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5024" y="3995936"/>
            <a:ext cx="237626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8800" y="5004048"/>
            <a:ext cx="295232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1499659"/>
            <a:ext cx="5976664" cy="3504389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1</a:t>
            </a:r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720" y="399593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Общие сведения о педагоге</a:t>
            </a:r>
            <a:endParaRPr lang="ru-RU" sz="4000" b="1" i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7824"/>
            <a:ext cx="4248473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683568"/>
            <a:ext cx="4176464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6752" y="5220072"/>
            <a:ext cx="403244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999\Desktop\IMG-20170531-WA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016" y="2483768"/>
            <a:ext cx="3284984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696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4" y="1"/>
            <a:ext cx="4800612" cy="133164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Мы занимаемся </a:t>
            </a:r>
            <a:endParaRPr lang="ru-RU" sz="40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1259632"/>
            <a:ext cx="5295391" cy="309634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3563888"/>
            <a:ext cx="4896544" cy="281659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5508104"/>
            <a:ext cx="4464496" cy="28083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567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1"/>
            <a:ext cx="6326460" cy="1043607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Наши будни</a:t>
            </a:r>
            <a:endParaRPr lang="ru-RU" sz="4400" b="1" i="1" dirty="0">
              <a:solidFill>
                <a:srgbClr val="FF00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752" y="1187624"/>
            <a:ext cx="3888432" cy="2916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68" y="3059832"/>
            <a:ext cx="3028950" cy="2271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4744" y="4644008"/>
            <a:ext cx="3456384" cy="3707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4" y="1"/>
            <a:ext cx="5184576" cy="1187623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Наши будни </a:t>
            </a:r>
            <a:endParaRPr lang="ru-RU" sz="4800" b="1" i="1" dirty="0">
              <a:solidFill>
                <a:srgbClr val="FF00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35896"/>
            <a:ext cx="3600400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4824" y="899592"/>
            <a:ext cx="4608512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2178" y="4967536"/>
            <a:ext cx="4249150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369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408" y="467544"/>
            <a:ext cx="6048672" cy="5256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25" y="5940152"/>
            <a:ext cx="5603875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999\Desktop\IMG_20170306_102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12118">
            <a:off x="1348841" y="2841103"/>
            <a:ext cx="3122781" cy="41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858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556792" y="1043608"/>
            <a:ext cx="157696" cy="846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712" y="1115616"/>
            <a:ext cx="5184576" cy="6768752"/>
          </a:xfr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Я не останавливаюсь на достигнутом, продолжаю искать новые пути сотрудничества с родителями. Ведь у нас одна цель – воспитать будущих созидателей жизни. Каков человек – таков мир, который он создает вокруг себя. Хочется верить, что наши дети, когда вырастут, будут любить и оберегать своих близких</a:t>
            </a:r>
            <a:r>
              <a:rPr lang="ru-RU" sz="1800" b="1" i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 </a:t>
            </a:r>
            <a:endParaRPr lang="ru-RU" sz="1800" b="1" i="1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8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395536"/>
            <a:ext cx="5760640" cy="4392488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720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12</a:t>
            </a:r>
            <a:r>
              <a:rPr lang="ru-RU" sz="9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9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9600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736" y="457200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Дополнительно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37700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810" y="8100392"/>
            <a:ext cx="5326502" cy="678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80" y="1691680"/>
            <a:ext cx="56166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1.Профессиональная  деятельность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Symbol" pitchFamily="34" charset="0"/>
                <a:cs typeface="Segoe UI Black" panose="020B0A02040204020203" pitchFamily="34" charset="0"/>
              </a:rPr>
              <a:t>1.1  Владение современными образовательными технологиями 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Symbol" pitchFamily="34" charset="0"/>
                <a:cs typeface="Segoe UI Black" panose="020B0A02040204020203" pitchFamily="34" charset="0"/>
              </a:rPr>
              <a:t>Применение современных образовательных технологий;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Symbol" pitchFamily="34" charset="0"/>
                <a:cs typeface="Segoe UI Black" panose="020B0A02040204020203" pitchFamily="34" charset="0"/>
              </a:rPr>
              <a:t>Отчет об использовании современных образовательных технологий.</a:t>
            </a:r>
          </a:p>
          <a:p>
            <a:pPr algn="ctr"/>
            <a:endParaRPr lang="ru-RU" b="1" i="1" dirty="0" smtClean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1.2  Использование информационно- коммуникационных технологий (ИКТ)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профессиональной деятельности.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- отчет об использовании ИКТ в профессиональной деятельности. </a:t>
            </a:r>
            <a:endParaRPr lang="ru-RU" b="1" i="1" dirty="0" smtClean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buFontTx/>
              <a:buChar char="-"/>
            </a:pPr>
            <a:endParaRPr lang="ru-RU" b="1" dirty="0" smtClean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endParaRPr lang="ru-RU" b="1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79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704" y="370850"/>
            <a:ext cx="52565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Использование ИКТ в образовательном процессе:   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Список используемых Интернет- ресурсов: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6712" y="205172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4704" y="205172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1.</a:t>
            </a:r>
            <a:r>
              <a:rPr lang="en-US" i="1" dirty="0" smtClean="0">
                <a:solidFill>
                  <a:srgbClr val="002060"/>
                </a:solidFill>
              </a:rPr>
              <a:t>MATVEJKA</a:t>
            </a:r>
            <a:r>
              <a:rPr lang="ru-RU" i="1" dirty="0" smtClean="0">
                <a:solidFill>
                  <a:srgbClr val="002060"/>
                </a:solidFill>
              </a:rPr>
              <a:t>   </a:t>
            </a:r>
            <a:r>
              <a:rPr lang="en-US" i="1" dirty="0" smtClean="0">
                <a:solidFill>
                  <a:srgbClr val="002060"/>
                </a:solidFill>
              </a:rPr>
              <a:t> http://matveyrybka.ucoz.ru/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8720" y="2483768"/>
            <a:ext cx="490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2. Для педагогов    </a:t>
            </a:r>
            <a:r>
              <a:rPr lang="en-US" i="1" dirty="0" smtClean="0">
                <a:solidFill>
                  <a:srgbClr val="002060"/>
                </a:solidFill>
              </a:rPr>
              <a:t>http://www.odetstve.ru/forteachers.html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320384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3. Портал Солнышко </a:t>
            </a:r>
            <a:r>
              <a:rPr lang="en-US" i="1" dirty="0" smtClean="0">
                <a:solidFill>
                  <a:srgbClr val="002060"/>
                </a:solidFill>
              </a:rPr>
              <a:t>http://www.solnet.ee/contests/index.php</a:t>
            </a:r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2736" y="385192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4. Твой ребенок </a:t>
            </a:r>
            <a:r>
              <a:rPr lang="en-US" i="1" dirty="0" smtClean="0">
                <a:solidFill>
                  <a:srgbClr val="002060"/>
                </a:solidFill>
              </a:rPr>
              <a:t>http://www.tvoyrebenok.ru/index.shtml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6752" y="471601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5. Воспитание детей дошкольного возраста http://doshvozrast.ru/rabrod/rabrod.htm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6752" y="572412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 6. Мультимедиа для дошколят http://lutiksol.narod2.ru/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4500" y="6444209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7. Конспекты занятий в детском саду http://konspekt.vscolu.ru/</a:t>
            </a:r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979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704" y="370850"/>
            <a:ext cx="52565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Использование ИКТ в образовательном процессе:   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Список используемых Интернет- ресурсов: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6712" y="205172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4704" y="205172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8720" y="2483768"/>
            <a:ext cx="490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80728" y="284380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i="1" dirty="0" smtClean="0">
                <a:solidFill>
                  <a:srgbClr val="002060"/>
                </a:solidFill>
              </a:rPr>
              <a:t>9. </a:t>
            </a:r>
            <a:r>
              <a:rPr lang="en-US" i="1" dirty="0" smtClean="0">
                <a:solidFill>
                  <a:srgbClr val="002060"/>
                </a:solidFill>
              </a:rPr>
              <a:t>Kinder-planet </a:t>
            </a:r>
            <a:r>
              <a:rPr lang="ru-RU" i="1" dirty="0" smtClean="0">
                <a:solidFill>
                  <a:srgbClr val="002060"/>
                </a:solidFill>
              </a:rPr>
              <a:t>  </a:t>
            </a:r>
            <a:r>
              <a:rPr lang="en-US" i="1" dirty="0" smtClean="0">
                <a:solidFill>
                  <a:srgbClr val="002060"/>
                </a:solidFill>
              </a:rPr>
              <a:t>http://95.31.1.68/users.php?m=register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6752" y="2771800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6752" y="5724128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 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2736" y="1979712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        8. Дети-66.ру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http://www.liveinternet.ru/users/deti-66/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2736" y="3707904"/>
            <a:ext cx="432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10. </a:t>
            </a:r>
            <a:r>
              <a:rPr lang="ru-RU" i="1" dirty="0" err="1" smtClean="0">
                <a:solidFill>
                  <a:srgbClr val="002060"/>
                </a:solidFill>
              </a:rPr>
              <a:t>ДЕТсад</a:t>
            </a:r>
            <a:r>
              <a:rPr lang="ru-RU" i="1" dirty="0" smtClean="0">
                <a:solidFill>
                  <a:srgbClr val="002060"/>
                </a:solidFill>
              </a:rPr>
              <a:t>   </a:t>
            </a:r>
            <a:r>
              <a:rPr lang="en-US" i="1" dirty="0" smtClean="0">
                <a:solidFill>
                  <a:srgbClr val="002060"/>
                </a:solidFill>
              </a:rPr>
              <a:t>http://detsad-kitty.ru/ 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0768" y="4355976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i="1" dirty="0" smtClean="0">
                <a:solidFill>
                  <a:srgbClr val="002060"/>
                </a:solidFill>
              </a:rPr>
              <a:t>11. Твой ребенок </a:t>
            </a:r>
            <a:r>
              <a:rPr lang="en-US" i="1" dirty="0" smtClean="0">
                <a:solidFill>
                  <a:srgbClr val="002060"/>
                </a:solidFill>
              </a:rPr>
              <a:t>http://www.tvoyrebenok.ru/index.shtml 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0010" y="5125998"/>
            <a:ext cx="3883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12. МААМ </a:t>
            </a:r>
            <a:r>
              <a:rPr lang="en-US" i="1" dirty="0" smtClean="0">
                <a:solidFill>
                  <a:srgbClr val="002060"/>
                </a:solidFill>
              </a:rPr>
              <a:t>http://www.maaam.ru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79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274" y="5940152"/>
            <a:ext cx="6274078" cy="2880320"/>
          </a:xfrm>
          <a:noFill/>
        </p:spPr>
        <p:txBody>
          <a:bodyPr>
            <a:norm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Место работы: МКДОУ «Детский сад №10» г. Буйнакска Д</a:t>
            </a:r>
            <a:r>
              <a:rPr lang="en-US" sz="2400" b="1" dirty="0" smtClean="0">
                <a:solidFill>
                  <a:srgbClr val="7030A0"/>
                </a:solidFill>
              </a:rPr>
              <a:t>/</a:t>
            </a:r>
            <a:r>
              <a:rPr lang="ru-RU" sz="2400" b="1" dirty="0" smtClean="0">
                <a:solidFill>
                  <a:srgbClr val="7030A0"/>
                </a:solidFill>
              </a:rPr>
              <a:t>С « Колосок» Воспитатель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Общий педагогический стаж: 15 лет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64" y="3995936"/>
            <a:ext cx="59046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endParaRPr lang="ru-RU" sz="3200" b="1" i="1" dirty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err="1" smtClean="0">
                <a:solidFill>
                  <a:srgbClr val="FF0000"/>
                </a:solidFill>
              </a:rPr>
              <a:t>Кагирова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Умузайнап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Касумовна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24 августа 1986 года рождения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060848" y="1270389"/>
            <a:ext cx="2592288" cy="3072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12776" y="4355976"/>
            <a:ext cx="3960440" cy="25202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Вырос в поле колосок.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Как же хлебом стать не смог?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 колоске домов полно!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 каждом вызрело зерно!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999\Desktop\L0IZX69Fyc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28" y="971600"/>
            <a:ext cx="2937940" cy="3096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979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12776" y="2267744"/>
            <a:ext cx="3960440" cy="4608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Спасибо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98979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810" y="8100392"/>
            <a:ext cx="5326502" cy="678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6712" y="755577"/>
            <a:ext cx="4824536" cy="7859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    Раздел 2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  Мое профессиональное Кредо 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"</a:t>
            </a:r>
            <a:r>
              <a:rPr lang="ru-RU" sz="2000" b="1" i="1" dirty="0" smtClean="0">
                <a:solidFill>
                  <a:srgbClr val="002060"/>
                </a:solidFill>
              </a:rPr>
              <a:t>Человек рождается не для того, чтобы бесследно исчезнуть никому неизвестной пылинкой. Человек оставляет себя прежде всего в человеке. В этом высшее счастье и смысл жизни..</a:t>
            </a:r>
            <a:endParaRPr lang="ru-RU" sz="2000" dirty="0" smtClean="0"/>
          </a:p>
          <a:p>
            <a:r>
              <a:rPr lang="ru-RU" sz="2000" dirty="0" smtClean="0"/>
              <a:t>                           </a:t>
            </a:r>
            <a:r>
              <a:rPr lang="ru-RU" dirty="0" smtClean="0"/>
              <a:t>        </a:t>
            </a:r>
            <a:r>
              <a:rPr lang="ru-RU" b="1" i="1" dirty="0" smtClean="0"/>
              <a:t>« В.А.Сухомлинский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3417838"/>
            <a:ext cx="3429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Учить и учиться – вот девиз, с которым стараюсь идти по жизни Учить слушать и слышать, смотреть и видеть, думать и высказывать, А главное чувствовать. Учиться у детей открытости, светлому взгляду на жизнь. 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79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404664" y="251520"/>
            <a:ext cx="432048" cy="792088"/>
          </a:xfrm>
        </p:spPr>
        <p:txBody>
          <a:bodyPr/>
          <a:lstStyle/>
          <a:p>
            <a:pPr algn="l"/>
            <a:r>
              <a:rPr lang="ru-RU" sz="3600" dirty="0">
                <a:effectLst/>
              </a:rPr>
              <a:t> </a:t>
            </a:r>
            <a:r>
              <a:rPr lang="ru-RU" sz="3600" dirty="0" smtClean="0">
                <a:effectLst/>
              </a:rPr>
              <a:t>   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6682" y="971600"/>
            <a:ext cx="5886654" cy="7632848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endParaRPr lang="ru-RU" sz="2000" dirty="0" smtClean="0"/>
          </a:p>
          <a:p>
            <a:pPr algn="just"/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4784" y="3779912"/>
            <a:ext cx="4193676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2696" y="323528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Раздел 3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Образование: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Буйнакский педагогический колледж имени Расула Гамзатова  в 2005г, присвоена квалификация Учитель начальных классов с дополнительной подготовкой в области информатики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2" y="1"/>
            <a:ext cx="288032" cy="683567"/>
          </a:xfrm>
        </p:spPr>
        <p:txBody>
          <a:bodyPr/>
          <a:lstStyle/>
          <a:p>
            <a:pPr algn="l"/>
            <a:r>
              <a:rPr lang="ru-RU" sz="800" dirty="0" smtClean="0"/>
              <a:t>    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8680" y="971600"/>
            <a:ext cx="5544616" cy="29523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«Национальный технологический               университет» </a:t>
            </a:r>
            <a:r>
              <a:rPr lang="ru-RU" sz="2400" b="1" i="1" dirty="0" smtClean="0"/>
              <a:t>по программе профессиональной переподготовки «Образование и педагогика» в  2018г, присвоена квалификация Воспитатель дошкольных образовательных  учреждений    </a:t>
            </a:r>
            <a:endParaRPr lang="ru-RU" sz="24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7312" y="971601"/>
            <a:ext cx="277788" cy="504055"/>
          </a:xfrm>
        </p:spPr>
        <p:txBody>
          <a:bodyPr>
            <a:normAutofit lnSpcReduction="10000"/>
          </a:bodyPr>
          <a:lstStyle/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799" y="4183283"/>
            <a:ext cx="3457081" cy="2289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4744" y="39553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Образование: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0"/>
            <a:ext cx="5040560" cy="1499659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Повышение квалификации</a:t>
            </a:r>
            <a:endParaRPr lang="ru-RU" b="1" i="1" dirty="0">
              <a:solidFill>
                <a:srgbClr val="FF00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331641"/>
            <a:ext cx="3028950" cy="2880319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2020г ГБУ ДПО РД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«ДИРО» «Дагестанский институт развития образования» освоила дополнительную профессиональную программу 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«Современные подходы к организации и содержанию  дошкольного образования» в объеме 72 часов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307637"/>
            <a:ext cx="3183210" cy="333637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2018г «Сельскохозяйственный колледж имени Ш.И.Шихсаидова» по дополнительной профессиональной программе</a:t>
            </a:r>
          </a:p>
          <a:p>
            <a:r>
              <a:rPr lang="ru-RU" sz="2000" b="1" dirty="0" smtClean="0"/>
              <a:t> « Обучение первой помощи»  в объеме 16 часов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9040" y="4499992"/>
            <a:ext cx="2841681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084168"/>
            <a:ext cx="3092247" cy="2081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656" y="1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Аттестована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первую квалификационную категорию 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.06.2013 </a:t>
            </a:r>
            <a:r>
              <a:rPr lang="ru-RU" sz="3200" b="1" i="1" dirty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img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717" y="3203848"/>
            <a:ext cx="273244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SC_MS_RU_RU_8March_Pink_2007v_Russia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E88507-060B-42D1-89C8-39E512EFE8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MSC_MS_RU_RU_8March_Pink_2007v_Russia</Template>
  <TotalTime>0</TotalTime>
  <Words>1063</Words>
  <Application>Microsoft Office PowerPoint</Application>
  <PresentationFormat>Экран (4:3)</PresentationFormat>
  <Paragraphs>265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MSC_MS_RU_RU_8March_Pink_2007v_Russia</vt:lpstr>
      <vt:lpstr>Слайд 1</vt:lpstr>
      <vt:lpstr>Содержание</vt:lpstr>
      <vt:lpstr>Раздел 1 </vt:lpstr>
      <vt:lpstr>Слайд 4</vt:lpstr>
      <vt:lpstr>Слайд 5</vt:lpstr>
      <vt:lpstr>    </vt:lpstr>
      <vt:lpstr>    </vt:lpstr>
      <vt:lpstr>Повышение квалификации</vt:lpstr>
      <vt:lpstr>Слайд 9</vt:lpstr>
      <vt:lpstr>  </vt:lpstr>
      <vt:lpstr> </vt:lpstr>
      <vt:lpstr>Слайд 12</vt:lpstr>
      <vt:lpstr>Слайд 13</vt:lpstr>
      <vt:lpstr>Слайд 14</vt:lpstr>
      <vt:lpstr>Раздел 8   </vt:lpstr>
      <vt:lpstr>Слайд 16</vt:lpstr>
      <vt:lpstr>Слайд 17</vt:lpstr>
      <vt:lpstr>Слайд 18</vt:lpstr>
      <vt:lpstr>Слайд 19</vt:lpstr>
      <vt:lpstr>Раздел 9 </vt:lpstr>
      <vt:lpstr>Слайд 21</vt:lpstr>
      <vt:lpstr>Слайд 22</vt:lpstr>
      <vt:lpstr>Слайд 23</vt:lpstr>
      <vt:lpstr>Слайд 24</vt:lpstr>
      <vt:lpstr>Слайд 25</vt:lpstr>
      <vt:lpstr>РАЗДЕЛ 10</vt:lpstr>
      <vt:lpstr>Слайд 27</vt:lpstr>
      <vt:lpstr>Раздел 11  </vt:lpstr>
      <vt:lpstr>Слайд 29</vt:lpstr>
      <vt:lpstr>Слайд 30</vt:lpstr>
      <vt:lpstr>Мы занимаемся </vt:lpstr>
      <vt:lpstr>Наши будни</vt:lpstr>
      <vt:lpstr>Наши будни </vt:lpstr>
      <vt:lpstr>Слайд 34</vt:lpstr>
      <vt:lpstr>Слайд 35</vt:lpstr>
      <vt:lpstr> Раздел 12 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Шаблон оформления к 8 Марта</dc:description>
  <cp:lastModifiedBy/>
  <cp:revision>1</cp:revision>
  <dcterms:created xsi:type="dcterms:W3CDTF">2016-01-10T07:30:25Z</dcterms:created>
  <dcterms:modified xsi:type="dcterms:W3CDTF">2021-03-15T10:08:17Z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TC103516769990</vt:lpwstr>
  </property>
</Properties>
</file>